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70" r:id="rId4"/>
    <p:sldId id="271" r:id="rId5"/>
    <p:sldId id="272" r:id="rId6"/>
    <p:sldId id="295" r:id="rId7"/>
    <p:sldId id="259" r:id="rId8"/>
    <p:sldId id="260" r:id="rId9"/>
    <p:sldId id="264" r:id="rId10"/>
    <p:sldId id="269" r:id="rId11"/>
    <p:sldId id="265" r:id="rId12"/>
    <p:sldId id="268" r:id="rId13"/>
    <p:sldId id="273" r:id="rId14"/>
    <p:sldId id="275" r:id="rId15"/>
    <p:sldId id="283" r:id="rId16"/>
    <p:sldId id="284" r:id="rId17"/>
    <p:sldId id="285" r:id="rId18"/>
    <p:sldId id="276" r:id="rId19"/>
    <p:sldId id="277" r:id="rId20"/>
    <p:sldId id="281" r:id="rId21"/>
    <p:sldId id="282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3721"/>
  </p:normalViewPr>
  <p:slideViewPr>
    <p:cSldViewPr snapToGrid="0" snapToObjects="1">
      <p:cViewPr>
        <p:scale>
          <a:sx n="62" d="100"/>
          <a:sy n="62" d="100"/>
        </p:scale>
        <p:origin x="6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7A5AC-8A37-FA46-BFE9-F68998E077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CAB4C4-3BF0-934A-854E-1BF8C1FB06A8}">
      <dgm:prSet phldrT="[Text]"/>
      <dgm:spPr/>
      <dgm:t>
        <a:bodyPr/>
        <a:lstStyle/>
        <a:p>
          <a:r>
            <a:rPr lang="en-US" dirty="0" smtClean="0"/>
            <a:t>1991 - CAMEL</a:t>
          </a:r>
          <a:endParaRPr lang="en-US" dirty="0"/>
        </a:p>
      </dgm:t>
    </dgm:pt>
    <dgm:pt modelId="{05E996EF-9170-DB47-906D-F7E8D71FEA80}" type="parTrans" cxnId="{362FBF4F-4EBB-A340-B96E-979214F48C02}">
      <dgm:prSet/>
      <dgm:spPr/>
      <dgm:t>
        <a:bodyPr/>
        <a:lstStyle/>
        <a:p>
          <a:endParaRPr lang="en-US"/>
        </a:p>
      </dgm:t>
    </dgm:pt>
    <dgm:pt modelId="{EC7AA769-4A78-F04A-9802-9050EDDB8E22}" type="sibTrans" cxnId="{362FBF4F-4EBB-A340-B96E-979214F48C02}">
      <dgm:prSet/>
      <dgm:spPr/>
      <dgm:t>
        <a:bodyPr/>
        <a:lstStyle/>
        <a:p>
          <a:endParaRPr lang="en-US"/>
        </a:p>
      </dgm:t>
    </dgm:pt>
    <dgm:pt modelId="{414B83CE-E09D-DE42-AC03-87B00E105D54}">
      <dgm:prSet phldrT="[Text]"/>
      <dgm:spPr/>
      <dgm:t>
        <a:bodyPr/>
        <a:lstStyle/>
        <a:p>
          <a:r>
            <a:rPr lang="en-US" dirty="0" smtClean="0"/>
            <a:t>Capital</a:t>
          </a:r>
          <a:endParaRPr lang="en-US" dirty="0"/>
        </a:p>
      </dgm:t>
    </dgm:pt>
    <dgm:pt modelId="{A6563CC3-36A1-C840-B241-FE43775D31BB}" type="parTrans" cxnId="{F290C7EE-7418-D647-9F84-0BD33DE1A901}">
      <dgm:prSet/>
      <dgm:spPr/>
      <dgm:t>
        <a:bodyPr/>
        <a:lstStyle/>
        <a:p>
          <a:endParaRPr lang="en-US"/>
        </a:p>
      </dgm:t>
    </dgm:pt>
    <dgm:pt modelId="{47A2E41C-2C58-C545-A76B-9298F1669923}" type="sibTrans" cxnId="{F290C7EE-7418-D647-9F84-0BD33DE1A901}">
      <dgm:prSet/>
      <dgm:spPr/>
      <dgm:t>
        <a:bodyPr/>
        <a:lstStyle/>
        <a:p>
          <a:endParaRPr lang="en-US"/>
        </a:p>
      </dgm:t>
    </dgm:pt>
    <dgm:pt modelId="{EE56CB7D-0183-684A-9BBD-5F3D0F9A5E2A}">
      <dgm:prSet phldrT="[Text]"/>
      <dgm:spPr/>
      <dgm:t>
        <a:bodyPr/>
        <a:lstStyle/>
        <a:p>
          <a:r>
            <a:rPr lang="en-US" dirty="0" smtClean="0"/>
            <a:t>Asset Quality</a:t>
          </a:r>
          <a:endParaRPr lang="en-US" dirty="0"/>
        </a:p>
      </dgm:t>
    </dgm:pt>
    <dgm:pt modelId="{48CCD7BB-C3DE-D94E-82E4-92E47E6FB9D3}" type="parTrans" cxnId="{7A36D991-900A-4F43-B556-40D43DE974D6}">
      <dgm:prSet/>
      <dgm:spPr/>
      <dgm:t>
        <a:bodyPr/>
        <a:lstStyle/>
        <a:p>
          <a:endParaRPr lang="en-US"/>
        </a:p>
      </dgm:t>
    </dgm:pt>
    <dgm:pt modelId="{9857CEDD-6D55-154A-837B-49BBF5362E0A}" type="sibTrans" cxnId="{7A36D991-900A-4F43-B556-40D43DE974D6}">
      <dgm:prSet/>
      <dgm:spPr/>
      <dgm:t>
        <a:bodyPr/>
        <a:lstStyle/>
        <a:p>
          <a:endParaRPr lang="en-US"/>
        </a:p>
      </dgm:t>
    </dgm:pt>
    <dgm:pt modelId="{D87E7670-C5F1-4B43-B2B6-2B2E9D495A66}">
      <dgm:prSet phldrT="[Text]"/>
      <dgm:spPr/>
      <dgm:t>
        <a:bodyPr/>
        <a:lstStyle/>
        <a:p>
          <a:r>
            <a:rPr lang="en-US" dirty="0" smtClean="0"/>
            <a:t>2004 - CAMELS </a:t>
          </a:r>
          <a:endParaRPr lang="en-US" dirty="0"/>
        </a:p>
      </dgm:t>
    </dgm:pt>
    <dgm:pt modelId="{1C73A4CC-AA5C-9442-BC6C-E7EF9277FDCB}" type="parTrans" cxnId="{11A5655A-542A-5542-97ED-895166BF6137}">
      <dgm:prSet/>
      <dgm:spPr/>
      <dgm:t>
        <a:bodyPr/>
        <a:lstStyle/>
        <a:p>
          <a:endParaRPr lang="en-US"/>
        </a:p>
      </dgm:t>
    </dgm:pt>
    <dgm:pt modelId="{DF7DBD83-2952-A347-8D2D-F60EA5DE0972}" type="sibTrans" cxnId="{11A5655A-542A-5542-97ED-895166BF6137}">
      <dgm:prSet/>
      <dgm:spPr/>
      <dgm:t>
        <a:bodyPr/>
        <a:lstStyle/>
        <a:p>
          <a:endParaRPr lang="en-US"/>
        </a:p>
      </dgm:t>
    </dgm:pt>
    <dgm:pt modelId="{1916B23D-7EAD-D741-8353-AA43DF33BC98}">
      <dgm:prSet phldrT="[Text]"/>
      <dgm:spPr/>
      <dgm:t>
        <a:bodyPr/>
        <a:lstStyle/>
        <a:p>
          <a:r>
            <a:rPr lang="en-US" dirty="0" smtClean="0"/>
            <a:t>Capital</a:t>
          </a:r>
          <a:endParaRPr lang="en-US" dirty="0"/>
        </a:p>
      </dgm:t>
    </dgm:pt>
    <dgm:pt modelId="{3FB8ADB8-0FC4-0342-AF08-71C5829F274D}" type="parTrans" cxnId="{112D1B27-C3DB-704C-8F75-90BFA99129ED}">
      <dgm:prSet/>
      <dgm:spPr/>
      <dgm:t>
        <a:bodyPr/>
        <a:lstStyle/>
        <a:p>
          <a:endParaRPr lang="en-US"/>
        </a:p>
      </dgm:t>
    </dgm:pt>
    <dgm:pt modelId="{112386CD-DA5E-D147-8E96-D07E51C8FE89}" type="sibTrans" cxnId="{112D1B27-C3DB-704C-8F75-90BFA99129ED}">
      <dgm:prSet/>
      <dgm:spPr/>
      <dgm:t>
        <a:bodyPr/>
        <a:lstStyle/>
        <a:p>
          <a:endParaRPr lang="en-US"/>
        </a:p>
      </dgm:t>
    </dgm:pt>
    <dgm:pt modelId="{41790B35-36AB-4F4B-B083-C442405860E4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US" dirty="0"/>
        </a:p>
      </dgm:t>
    </dgm:pt>
    <dgm:pt modelId="{985184FD-0E3B-A34C-9C52-B91B3513AE50}" type="parTrans" cxnId="{43EDA54C-DAE1-EB49-BC3A-0335D6BB9375}">
      <dgm:prSet/>
      <dgm:spPr/>
      <dgm:t>
        <a:bodyPr/>
        <a:lstStyle/>
        <a:p>
          <a:endParaRPr lang="en-US"/>
        </a:p>
      </dgm:t>
    </dgm:pt>
    <dgm:pt modelId="{2138C23B-6F72-9748-9303-B2560B8C3E4C}" type="sibTrans" cxnId="{43EDA54C-DAE1-EB49-BC3A-0335D6BB9375}">
      <dgm:prSet/>
      <dgm:spPr/>
      <dgm:t>
        <a:bodyPr/>
        <a:lstStyle/>
        <a:p>
          <a:endParaRPr lang="en-US"/>
        </a:p>
      </dgm:t>
    </dgm:pt>
    <dgm:pt modelId="{336DADD4-272B-F240-8D70-26693075BD48}">
      <dgm:prSet phldrT="[Text]"/>
      <dgm:spPr/>
      <dgm:t>
        <a:bodyPr/>
        <a:lstStyle/>
        <a:p>
          <a:r>
            <a:rPr lang="en-US" dirty="0" smtClean="0"/>
            <a:t>2011 - RGEC</a:t>
          </a:r>
          <a:endParaRPr lang="en-US" dirty="0"/>
        </a:p>
      </dgm:t>
    </dgm:pt>
    <dgm:pt modelId="{6DE56B75-4F30-C543-A326-CAA468DBD7F3}" type="parTrans" cxnId="{DEA6D8FB-28E8-5748-BFD0-203855D9F5B8}">
      <dgm:prSet/>
      <dgm:spPr/>
      <dgm:t>
        <a:bodyPr/>
        <a:lstStyle/>
        <a:p>
          <a:endParaRPr lang="en-US"/>
        </a:p>
      </dgm:t>
    </dgm:pt>
    <dgm:pt modelId="{2E6CE9EF-351C-024A-A1D0-32748D12C154}" type="sibTrans" cxnId="{DEA6D8FB-28E8-5748-BFD0-203855D9F5B8}">
      <dgm:prSet/>
      <dgm:spPr/>
      <dgm:t>
        <a:bodyPr/>
        <a:lstStyle/>
        <a:p>
          <a:endParaRPr lang="en-US"/>
        </a:p>
      </dgm:t>
    </dgm:pt>
    <dgm:pt modelId="{70E90FE1-710D-B74D-8933-F67959E7072F}">
      <dgm:prSet phldrT="[Text]"/>
      <dgm:spPr/>
      <dgm:t>
        <a:bodyPr/>
        <a:lstStyle/>
        <a:p>
          <a:r>
            <a:rPr lang="en-US" dirty="0" smtClean="0"/>
            <a:t>Risk Base Profile </a:t>
          </a:r>
          <a:endParaRPr lang="en-US" dirty="0"/>
        </a:p>
      </dgm:t>
    </dgm:pt>
    <dgm:pt modelId="{4D1DF0C3-BE98-E546-B212-6FCB700804E3}" type="parTrans" cxnId="{DED79F41-EBAC-8241-878F-52FFBDE404D6}">
      <dgm:prSet/>
      <dgm:spPr/>
      <dgm:t>
        <a:bodyPr/>
        <a:lstStyle/>
        <a:p>
          <a:endParaRPr lang="en-US"/>
        </a:p>
      </dgm:t>
    </dgm:pt>
    <dgm:pt modelId="{28AD7042-DE4A-E148-82EF-3EB2C0F64A47}" type="sibTrans" cxnId="{DED79F41-EBAC-8241-878F-52FFBDE404D6}">
      <dgm:prSet/>
      <dgm:spPr/>
      <dgm:t>
        <a:bodyPr/>
        <a:lstStyle/>
        <a:p>
          <a:endParaRPr lang="en-US"/>
        </a:p>
      </dgm:t>
    </dgm:pt>
    <dgm:pt modelId="{9EDFB223-7DB1-3549-B670-06C7E6233F6E}">
      <dgm:prSet phldrT="[Text]"/>
      <dgm:spPr/>
      <dgm:t>
        <a:bodyPr/>
        <a:lstStyle/>
        <a:p>
          <a:r>
            <a:rPr lang="en-US" dirty="0" smtClean="0"/>
            <a:t>Good Governance</a:t>
          </a:r>
          <a:endParaRPr lang="en-US" dirty="0"/>
        </a:p>
      </dgm:t>
    </dgm:pt>
    <dgm:pt modelId="{4D2E51EE-786D-D64D-8AD6-65D909BA95C6}" type="parTrans" cxnId="{921390CA-3D83-1B4B-A83F-DB559954D706}">
      <dgm:prSet/>
      <dgm:spPr/>
      <dgm:t>
        <a:bodyPr/>
        <a:lstStyle/>
        <a:p>
          <a:endParaRPr lang="en-US"/>
        </a:p>
      </dgm:t>
    </dgm:pt>
    <dgm:pt modelId="{68D7CA94-7F5F-B64A-B99C-1097A652ABCB}" type="sibTrans" cxnId="{921390CA-3D83-1B4B-A83F-DB559954D706}">
      <dgm:prSet/>
      <dgm:spPr/>
      <dgm:t>
        <a:bodyPr/>
        <a:lstStyle/>
        <a:p>
          <a:endParaRPr lang="en-US"/>
        </a:p>
      </dgm:t>
    </dgm:pt>
    <dgm:pt modelId="{A55E9A01-9870-B04B-90B5-9480688733D6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US" dirty="0"/>
        </a:p>
      </dgm:t>
    </dgm:pt>
    <dgm:pt modelId="{BC6ACC43-C11D-BA46-B4C7-168E39A4FFBE}" type="parTrans" cxnId="{094F91CF-123D-A041-8DD0-2F1E81FECF6F}">
      <dgm:prSet/>
      <dgm:spPr/>
      <dgm:t>
        <a:bodyPr/>
        <a:lstStyle/>
        <a:p>
          <a:endParaRPr lang="en-US"/>
        </a:p>
      </dgm:t>
    </dgm:pt>
    <dgm:pt modelId="{F55F1ACC-8786-2445-915E-F0D508C2B506}" type="sibTrans" cxnId="{094F91CF-123D-A041-8DD0-2F1E81FECF6F}">
      <dgm:prSet/>
      <dgm:spPr/>
      <dgm:t>
        <a:bodyPr/>
        <a:lstStyle/>
        <a:p>
          <a:endParaRPr lang="en-US"/>
        </a:p>
      </dgm:t>
    </dgm:pt>
    <dgm:pt modelId="{B4C82CB7-EE00-E04D-A97C-BE6442C26A24}">
      <dgm:prSet phldrT="[Text]"/>
      <dgm:spPr/>
      <dgm:t>
        <a:bodyPr/>
        <a:lstStyle/>
        <a:p>
          <a:r>
            <a:rPr lang="en-US" dirty="0" smtClean="0"/>
            <a:t>Earning</a:t>
          </a:r>
          <a:endParaRPr lang="en-US" dirty="0"/>
        </a:p>
      </dgm:t>
    </dgm:pt>
    <dgm:pt modelId="{8E05E8E2-A398-EB4D-9C0B-3A121D92B9F6}" type="parTrans" cxnId="{A5C43A3C-0073-594E-BBB5-7A7927904954}">
      <dgm:prSet/>
      <dgm:spPr/>
      <dgm:t>
        <a:bodyPr/>
        <a:lstStyle/>
        <a:p>
          <a:endParaRPr lang="en-US"/>
        </a:p>
      </dgm:t>
    </dgm:pt>
    <dgm:pt modelId="{3EBAE9F7-279F-C64D-BF1C-AA0A122F9598}" type="sibTrans" cxnId="{A5C43A3C-0073-594E-BBB5-7A7927904954}">
      <dgm:prSet/>
      <dgm:spPr/>
      <dgm:t>
        <a:bodyPr/>
        <a:lstStyle/>
        <a:p>
          <a:endParaRPr lang="en-US"/>
        </a:p>
      </dgm:t>
    </dgm:pt>
    <dgm:pt modelId="{5642FFB6-E023-EC40-B1B5-F07007970F3A}">
      <dgm:prSet phldrT="[Text]"/>
      <dgm:spPr/>
      <dgm:t>
        <a:bodyPr/>
        <a:lstStyle/>
        <a:p>
          <a:r>
            <a:rPr lang="en-US" dirty="0" smtClean="0"/>
            <a:t>Liquidity</a:t>
          </a:r>
          <a:endParaRPr lang="en-US" dirty="0"/>
        </a:p>
      </dgm:t>
    </dgm:pt>
    <dgm:pt modelId="{511FC57E-562F-AF44-9478-8D5793D27EFB}" type="parTrans" cxnId="{32118685-00B8-4246-B60D-2C142E7D0554}">
      <dgm:prSet/>
      <dgm:spPr/>
      <dgm:t>
        <a:bodyPr/>
        <a:lstStyle/>
        <a:p>
          <a:endParaRPr lang="en-US"/>
        </a:p>
      </dgm:t>
    </dgm:pt>
    <dgm:pt modelId="{3019B266-6EDD-5C48-9B2D-49940D4A9CE6}" type="sibTrans" cxnId="{32118685-00B8-4246-B60D-2C142E7D0554}">
      <dgm:prSet/>
      <dgm:spPr/>
      <dgm:t>
        <a:bodyPr/>
        <a:lstStyle/>
        <a:p>
          <a:endParaRPr lang="en-US"/>
        </a:p>
      </dgm:t>
    </dgm:pt>
    <dgm:pt modelId="{04932327-0EEC-C748-AEEC-BF357B38C4BE}">
      <dgm:prSet phldrT="[Text]"/>
      <dgm:spPr/>
      <dgm:t>
        <a:bodyPr/>
        <a:lstStyle/>
        <a:p>
          <a:r>
            <a:rPr lang="en-US" dirty="0" smtClean="0"/>
            <a:t>Asset Quality</a:t>
          </a:r>
          <a:endParaRPr lang="en-US" dirty="0"/>
        </a:p>
      </dgm:t>
    </dgm:pt>
    <dgm:pt modelId="{D8DE8616-57C4-F942-B422-E3CD4D342418}" type="parTrans" cxnId="{6B4A3DB3-90F7-3246-90BB-CDC51EE4EDA2}">
      <dgm:prSet/>
      <dgm:spPr/>
      <dgm:t>
        <a:bodyPr/>
        <a:lstStyle/>
        <a:p>
          <a:endParaRPr lang="en-US"/>
        </a:p>
      </dgm:t>
    </dgm:pt>
    <dgm:pt modelId="{640479A3-6712-8546-B0DA-071549D0BE37}" type="sibTrans" cxnId="{6B4A3DB3-90F7-3246-90BB-CDC51EE4EDA2}">
      <dgm:prSet/>
      <dgm:spPr/>
      <dgm:t>
        <a:bodyPr/>
        <a:lstStyle/>
        <a:p>
          <a:endParaRPr lang="en-US"/>
        </a:p>
      </dgm:t>
    </dgm:pt>
    <dgm:pt modelId="{404D16C1-4B61-2243-9336-BA8FFAC4F8F7}">
      <dgm:prSet phldrT="[Text]"/>
      <dgm:spPr/>
      <dgm:t>
        <a:bodyPr/>
        <a:lstStyle/>
        <a:p>
          <a:r>
            <a:rPr lang="en-US" dirty="0" smtClean="0"/>
            <a:t>Earning</a:t>
          </a:r>
          <a:endParaRPr lang="en-US" dirty="0"/>
        </a:p>
      </dgm:t>
    </dgm:pt>
    <dgm:pt modelId="{637D51F3-A29B-AA40-950B-EFCFC773B31F}" type="parTrans" cxnId="{08E02BA7-4143-2A42-ADB5-8E2134D48CA7}">
      <dgm:prSet/>
      <dgm:spPr/>
      <dgm:t>
        <a:bodyPr/>
        <a:lstStyle/>
        <a:p>
          <a:endParaRPr lang="en-US"/>
        </a:p>
      </dgm:t>
    </dgm:pt>
    <dgm:pt modelId="{4FC653F6-E674-C64C-8C3B-AF1118F394B3}" type="sibTrans" cxnId="{08E02BA7-4143-2A42-ADB5-8E2134D48CA7}">
      <dgm:prSet/>
      <dgm:spPr/>
      <dgm:t>
        <a:bodyPr/>
        <a:lstStyle/>
        <a:p>
          <a:endParaRPr lang="en-US"/>
        </a:p>
      </dgm:t>
    </dgm:pt>
    <dgm:pt modelId="{9A7AE038-C93E-F24C-B95C-F74E28EA48B0}">
      <dgm:prSet phldrT="[Text]"/>
      <dgm:spPr/>
      <dgm:t>
        <a:bodyPr/>
        <a:lstStyle/>
        <a:p>
          <a:r>
            <a:rPr lang="en-US" dirty="0" smtClean="0"/>
            <a:t>Liquidity</a:t>
          </a:r>
          <a:endParaRPr lang="en-US" dirty="0"/>
        </a:p>
      </dgm:t>
    </dgm:pt>
    <dgm:pt modelId="{A399F835-03C7-AB4B-BC1D-1E2049274D32}" type="parTrans" cxnId="{5A9FC83C-15BF-DF4A-95C2-A30CECCD7F54}">
      <dgm:prSet/>
      <dgm:spPr/>
      <dgm:t>
        <a:bodyPr/>
        <a:lstStyle/>
        <a:p>
          <a:endParaRPr lang="en-US"/>
        </a:p>
      </dgm:t>
    </dgm:pt>
    <dgm:pt modelId="{13D6CA89-FBC6-4346-B6E4-FE5E9713EB1C}" type="sibTrans" cxnId="{5A9FC83C-15BF-DF4A-95C2-A30CECCD7F54}">
      <dgm:prSet/>
      <dgm:spPr/>
      <dgm:t>
        <a:bodyPr/>
        <a:lstStyle/>
        <a:p>
          <a:endParaRPr lang="en-US"/>
        </a:p>
      </dgm:t>
    </dgm:pt>
    <dgm:pt modelId="{68F1E980-AB8A-4744-B10B-B1D92756D0DA}">
      <dgm:prSet phldrT="[Text]"/>
      <dgm:spPr/>
      <dgm:t>
        <a:bodyPr/>
        <a:lstStyle/>
        <a:p>
          <a:r>
            <a:rPr lang="en-US" dirty="0" smtClean="0"/>
            <a:t>Sensitivity to market risk</a:t>
          </a:r>
          <a:endParaRPr lang="en-US" dirty="0"/>
        </a:p>
      </dgm:t>
    </dgm:pt>
    <dgm:pt modelId="{2B87806D-F17C-294F-92C9-9D614C5F6DC1}" type="parTrans" cxnId="{0CBE5B77-70A5-BA49-8349-F06F48C9FD72}">
      <dgm:prSet/>
      <dgm:spPr/>
      <dgm:t>
        <a:bodyPr/>
        <a:lstStyle/>
        <a:p>
          <a:endParaRPr lang="en-US"/>
        </a:p>
      </dgm:t>
    </dgm:pt>
    <dgm:pt modelId="{80BF1180-9618-FA44-BCB7-8F75455E5C45}" type="sibTrans" cxnId="{0CBE5B77-70A5-BA49-8349-F06F48C9FD72}">
      <dgm:prSet/>
      <dgm:spPr/>
      <dgm:t>
        <a:bodyPr/>
        <a:lstStyle/>
        <a:p>
          <a:endParaRPr lang="en-US"/>
        </a:p>
      </dgm:t>
    </dgm:pt>
    <dgm:pt modelId="{90406AB9-A20F-B848-AB13-AAA97CC0C937}">
      <dgm:prSet phldrT="[Text]"/>
      <dgm:spPr/>
      <dgm:t>
        <a:bodyPr/>
        <a:lstStyle/>
        <a:p>
          <a:r>
            <a:rPr lang="en-US" dirty="0" smtClean="0"/>
            <a:t>Earning</a:t>
          </a:r>
          <a:endParaRPr lang="en-US" dirty="0"/>
        </a:p>
      </dgm:t>
    </dgm:pt>
    <dgm:pt modelId="{1CB82D64-59DF-EB40-988E-A905735237C6}" type="parTrans" cxnId="{C9C4DD44-CB95-9944-81B4-96EF4CD9CC7A}">
      <dgm:prSet/>
      <dgm:spPr/>
      <dgm:t>
        <a:bodyPr/>
        <a:lstStyle/>
        <a:p>
          <a:endParaRPr lang="en-US"/>
        </a:p>
      </dgm:t>
    </dgm:pt>
    <dgm:pt modelId="{878114B6-10E4-7548-B435-361B2EB2CFBB}" type="sibTrans" cxnId="{C9C4DD44-CB95-9944-81B4-96EF4CD9CC7A}">
      <dgm:prSet/>
      <dgm:spPr/>
      <dgm:t>
        <a:bodyPr/>
        <a:lstStyle/>
        <a:p>
          <a:endParaRPr lang="en-US"/>
        </a:p>
      </dgm:t>
    </dgm:pt>
    <dgm:pt modelId="{FA91CF52-5962-B846-A4AB-5F47B926AC8E}">
      <dgm:prSet phldrT="[Text]"/>
      <dgm:spPr/>
      <dgm:t>
        <a:bodyPr/>
        <a:lstStyle/>
        <a:p>
          <a:r>
            <a:rPr lang="en-US" dirty="0" smtClean="0"/>
            <a:t>Capital</a:t>
          </a:r>
          <a:endParaRPr lang="en-US" dirty="0"/>
        </a:p>
      </dgm:t>
    </dgm:pt>
    <dgm:pt modelId="{1C5BB0BF-A527-E248-A46B-1D04EE7E3DC6}" type="parTrans" cxnId="{CD0ADB0E-EC3B-2A44-BD2E-F8E9654C5084}">
      <dgm:prSet/>
      <dgm:spPr/>
      <dgm:t>
        <a:bodyPr/>
        <a:lstStyle/>
        <a:p>
          <a:endParaRPr lang="en-US"/>
        </a:p>
      </dgm:t>
    </dgm:pt>
    <dgm:pt modelId="{9E2EB962-29D3-F04B-BD9F-D3A31DE8C738}" type="sibTrans" cxnId="{CD0ADB0E-EC3B-2A44-BD2E-F8E9654C5084}">
      <dgm:prSet/>
      <dgm:spPr/>
      <dgm:t>
        <a:bodyPr/>
        <a:lstStyle/>
        <a:p>
          <a:endParaRPr lang="en-US"/>
        </a:p>
      </dgm:t>
    </dgm:pt>
    <dgm:pt modelId="{C2B9C6DC-C277-0146-92A0-A22C0F483EE1}" type="pres">
      <dgm:prSet presAssocID="{CFA7A5AC-8A37-FA46-BFE9-F68998E077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EC3CC9-DFFD-8B48-92ED-E8B1943B9FC8}" type="pres">
      <dgm:prSet presAssocID="{F3CAB4C4-3BF0-934A-854E-1BF8C1FB06A8}" presName="composite" presStyleCnt="0"/>
      <dgm:spPr/>
    </dgm:pt>
    <dgm:pt modelId="{0977E1FA-A7E5-F34E-AE44-256AB17FB663}" type="pres">
      <dgm:prSet presAssocID="{F3CAB4C4-3BF0-934A-854E-1BF8C1FB06A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54C184-78AC-DA4F-B9C5-FAF529B23FB5}" type="pres">
      <dgm:prSet presAssocID="{F3CAB4C4-3BF0-934A-854E-1BF8C1FB06A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B4A33-1F3B-F942-B003-97E433CDA3D0}" type="pres">
      <dgm:prSet presAssocID="{EC7AA769-4A78-F04A-9802-9050EDDB8E22}" presName="space" presStyleCnt="0"/>
      <dgm:spPr/>
    </dgm:pt>
    <dgm:pt modelId="{E7F175AF-8175-5744-90F1-E381243064C2}" type="pres">
      <dgm:prSet presAssocID="{D87E7670-C5F1-4B43-B2B6-2B2E9D495A66}" presName="composite" presStyleCnt="0"/>
      <dgm:spPr/>
    </dgm:pt>
    <dgm:pt modelId="{78218EAE-342C-A943-9FCD-17B1CE4CE6DF}" type="pres">
      <dgm:prSet presAssocID="{D87E7670-C5F1-4B43-B2B6-2B2E9D495A6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E7E44-5943-F04A-B208-DCD5E685B900}" type="pres">
      <dgm:prSet presAssocID="{D87E7670-C5F1-4B43-B2B6-2B2E9D495A66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DAD8A-396C-8C4F-AFA5-68E92DB0E981}" type="pres">
      <dgm:prSet presAssocID="{DF7DBD83-2952-A347-8D2D-F60EA5DE0972}" presName="space" presStyleCnt="0"/>
      <dgm:spPr/>
    </dgm:pt>
    <dgm:pt modelId="{91CC0ED1-BCCB-0943-AD57-8B6FA02913AF}" type="pres">
      <dgm:prSet presAssocID="{336DADD4-272B-F240-8D70-26693075BD48}" presName="composite" presStyleCnt="0"/>
      <dgm:spPr/>
    </dgm:pt>
    <dgm:pt modelId="{67A68F23-1471-F242-8A63-2480DBB113CF}" type="pres">
      <dgm:prSet presAssocID="{336DADD4-272B-F240-8D70-26693075BD4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AC260-38E2-4C4E-974C-B255BBE1E674}" type="pres">
      <dgm:prSet presAssocID="{336DADD4-272B-F240-8D70-26693075BD48}" presName="desTx" presStyleLbl="alignAccFollowNode1" presStyleIdx="2" presStyleCnt="3" custScaleX="97629" custScaleY="972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90C7EE-7418-D647-9F84-0BD33DE1A901}" srcId="{F3CAB4C4-3BF0-934A-854E-1BF8C1FB06A8}" destId="{414B83CE-E09D-DE42-AC03-87B00E105D54}" srcOrd="0" destOrd="0" parTransId="{A6563CC3-36A1-C840-B241-FE43775D31BB}" sibTransId="{47A2E41C-2C58-C545-A76B-9298F1669923}"/>
    <dgm:cxn modelId="{C9C4DD44-CB95-9944-81B4-96EF4CD9CC7A}" srcId="{336DADD4-272B-F240-8D70-26693075BD48}" destId="{90406AB9-A20F-B848-AB13-AAA97CC0C937}" srcOrd="2" destOrd="0" parTransId="{1CB82D64-59DF-EB40-988E-A905735237C6}" sibTransId="{878114B6-10E4-7548-B435-361B2EB2CFBB}"/>
    <dgm:cxn modelId="{937B924C-1E39-9841-B664-A59A84DF8A3C}" type="presOf" srcId="{9EDFB223-7DB1-3549-B670-06C7E6233F6E}" destId="{E04AC260-38E2-4C4E-974C-B255BBE1E674}" srcOrd="0" destOrd="1" presId="urn:microsoft.com/office/officeart/2005/8/layout/hList1"/>
    <dgm:cxn modelId="{B11AEBF8-58EE-784E-B314-EF62901408A5}" type="presOf" srcId="{EE56CB7D-0183-684A-9BBD-5F3D0F9A5E2A}" destId="{AD54C184-78AC-DA4F-B9C5-FAF529B23FB5}" srcOrd="0" destOrd="1" presId="urn:microsoft.com/office/officeart/2005/8/layout/hList1"/>
    <dgm:cxn modelId="{A5C43A3C-0073-594E-BBB5-7A7927904954}" srcId="{F3CAB4C4-3BF0-934A-854E-1BF8C1FB06A8}" destId="{B4C82CB7-EE00-E04D-A97C-BE6442C26A24}" srcOrd="3" destOrd="0" parTransId="{8E05E8E2-A398-EB4D-9C0B-3A121D92B9F6}" sibTransId="{3EBAE9F7-279F-C64D-BF1C-AA0A122F9598}"/>
    <dgm:cxn modelId="{B2BB3FED-84BF-FD4A-A3DE-697A94D2C3BF}" type="presOf" srcId="{414B83CE-E09D-DE42-AC03-87B00E105D54}" destId="{AD54C184-78AC-DA4F-B9C5-FAF529B23FB5}" srcOrd="0" destOrd="0" presId="urn:microsoft.com/office/officeart/2005/8/layout/hList1"/>
    <dgm:cxn modelId="{6B4A3DB3-90F7-3246-90BB-CDC51EE4EDA2}" srcId="{D87E7670-C5F1-4B43-B2B6-2B2E9D495A66}" destId="{04932327-0EEC-C748-AEEC-BF357B38C4BE}" srcOrd="1" destOrd="0" parTransId="{D8DE8616-57C4-F942-B422-E3CD4D342418}" sibTransId="{640479A3-6712-8546-B0DA-071549D0BE37}"/>
    <dgm:cxn modelId="{362FBF4F-4EBB-A340-B96E-979214F48C02}" srcId="{CFA7A5AC-8A37-FA46-BFE9-F68998E0775C}" destId="{F3CAB4C4-3BF0-934A-854E-1BF8C1FB06A8}" srcOrd="0" destOrd="0" parTransId="{05E996EF-9170-DB47-906D-F7E8D71FEA80}" sibTransId="{EC7AA769-4A78-F04A-9802-9050EDDB8E22}"/>
    <dgm:cxn modelId="{921390CA-3D83-1B4B-A83F-DB559954D706}" srcId="{336DADD4-272B-F240-8D70-26693075BD48}" destId="{9EDFB223-7DB1-3549-B670-06C7E6233F6E}" srcOrd="1" destOrd="0" parTransId="{4D2E51EE-786D-D64D-8AD6-65D909BA95C6}" sibTransId="{68D7CA94-7F5F-B64A-B99C-1097A652ABCB}"/>
    <dgm:cxn modelId="{BD3EB0ED-8B12-ED4A-87A0-6E4DAFCEBF27}" type="presOf" srcId="{9A7AE038-C93E-F24C-B95C-F74E28EA48B0}" destId="{1D4E7E44-5943-F04A-B208-DCD5E685B900}" srcOrd="0" destOrd="4" presId="urn:microsoft.com/office/officeart/2005/8/layout/hList1"/>
    <dgm:cxn modelId="{7A36D991-900A-4F43-B556-40D43DE974D6}" srcId="{F3CAB4C4-3BF0-934A-854E-1BF8C1FB06A8}" destId="{EE56CB7D-0183-684A-9BBD-5F3D0F9A5E2A}" srcOrd="1" destOrd="0" parTransId="{48CCD7BB-C3DE-D94E-82E4-92E47E6FB9D3}" sibTransId="{9857CEDD-6D55-154A-837B-49BBF5362E0A}"/>
    <dgm:cxn modelId="{D939F339-5550-2A4D-8C67-EB8E23E0C709}" type="presOf" srcId="{B4C82CB7-EE00-E04D-A97C-BE6442C26A24}" destId="{AD54C184-78AC-DA4F-B9C5-FAF529B23FB5}" srcOrd="0" destOrd="3" presId="urn:microsoft.com/office/officeart/2005/8/layout/hList1"/>
    <dgm:cxn modelId="{DED79F41-EBAC-8241-878F-52FFBDE404D6}" srcId="{336DADD4-272B-F240-8D70-26693075BD48}" destId="{70E90FE1-710D-B74D-8933-F67959E7072F}" srcOrd="0" destOrd="0" parTransId="{4D1DF0C3-BE98-E546-B212-6FCB700804E3}" sibTransId="{28AD7042-DE4A-E148-82EF-3EB2C0F64A47}"/>
    <dgm:cxn modelId="{CD0ADB0E-EC3B-2A44-BD2E-F8E9654C5084}" srcId="{336DADD4-272B-F240-8D70-26693075BD48}" destId="{FA91CF52-5962-B846-A4AB-5F47B926AC8E}" srcOrd="3" destOrd="0" parTransId="{1C5BB0BF-A527-E248-A46B-1D04EE7E3DC6}" sibTransId="{9E2EB962-29D3-F04B-BD9F-D3A31DE8C738}"/>
    <dgm:cxn modelId="{DEA6D8FB-28E8-5748-BFD0-203855D9F5B8}" srcId="{CFA7A5AC-8A37-FA46-BFE9-F68998E0775C}" destId="{336DADD4-272B-F240-8D70-26693075BD48}" srcOrd="2" destOrd="0" parTransId="{6DE56B75-4F30-C543-A326-CAA468DBD7F3}" sibTransId="{2E6CE9EF-351C-024A-A1D0-32748D12C154}"/>
    <dgm:cxn modelId="{07620842-EE62-0E49-967D-866D216CCA2A}" type="presOf" srcId="{336DADD4-272B-F240-8D70-26693075BD48}" destId="{67A68F23-1471-F242-8A63-2480DBB113CF}" srcOrd="0" destOrd="0" presId="urn:microsoft.com/office/officeart/2005/8/layout/hList1"/>
    <dgm:cxn modelId="{8D3140F0-5282-8B46-BE1B-13BA1AC6DDF8}" type="presOf" srcId="{90406AB9-A20F-B848-AB13-AAA97CC0C937}" destId="{E04AC260-38E2-4C4E-974C-B255BBE1E674}" srcOrd="0" destOrd="2" presId="urn:microsoft.com/office/officeart/2005/8/layout/hList1"/>
    <dgm:cxn modelId="{11A5655A-542A-5542-97ED-895166BF6137}" srcId="{CFA7A5AC-8A37-FA46-BFE9-F68998E0775C}" destId="{D87E7670-C5F1-4B43-B2B6-2B2E9D495A66}" srcOrd="1" destOrd="0" parTransId="{1C73A4CC-AA5C-9442-BC6C-E7EF9277FDCB}" sibTransId="{DF7DBD83-2952-A347-8D2D-F60EA5DE0972}"/>
    <dgm:cxn modelId="{BECB7DBF-2F0C-274A-B035-8190BC163C03}" type="presOf" srcId="{CFA7A5AC-8A37-FA46-BFE9-F68998E0775C}" destId="{C2B9C6DC-C277-0146-92A0-A22C0F483EE1}" srcOrd="0" destOrd="0" presId="urn:microsoft.com/office/officeart/2005/8/layout/hList1"/>
    <dgm:cxn modelId="{5A9FC83C-15BF-DF4A-95C2-A30CECCD7F54}" srcId="{D87E7670-C5F1-4B43-B2B6-2B2E9D495A66}" destId="{9A7AE038-C93E-F24C-B95C-F74E28EA48B0}" srcOrd="4" destOrd="0" parTransId="{A399F835-03C7-AB4B-BC1D-1E2049274D32}" sibTransId="{13D6CA89-FBC6-4346-B6E4-FE5E9713EB1C}"/>
    <dgm:cxn modelId="{0CBE5B77-70A5-BA49-8349-F06F48C9FD72}" srcId="{D87E7670-C5F1-4B43-B2B6-2B2E9D495A66}" destId="{68F1E980-AB8A-4744-B10B-B1D92756D0DA}" srcOrd="5" destOrd="0" parTransId="{2B87806D-F17C-294F-92C9-9D614C5F6DC1}" sibTransId="{80BF1180-9618-FA44-BCB7-8F75455E5C45}"/>
    <dgm:cxn modelId="{AEFA60E1-D9FA-FE42-9815-B9C66B58269B}" type="presOf" srcId="{1916B23D-7EAD-D741-8353-AA43DF33BC98}" destId="{1D4E7E44-5943-F04A-B208-DCD5E685B900}" srcOrd="0" destOrd="0" presId="urn:microsoft.com/office/officeart/2005/8/layout/hList1"/>
    <dgm:cxn modelId="{0B7EFF6D-4C00-454F-8421-2225A8C73674}" type="presOf" srcId="{04932327-0EEC-C748-AEEC-BF357B38C4BE}" destId="{1D4E7E44-5943-F04A-B208-DCD5E685B900}" srcOrd="0" destOrd="1" presId="urn:microsoft.com/office/officeart/2005/8/layout/hList1"/>
    <dgm:cxn modelId="{28DDD7A2-66FB-AE4F-8531-23BF15F85597}" type="presOf" srcId="{A55E9A01-9870-B04B-90B5-9480688733D6}" destId="{AD54C184-78AC-DA4F-B9C5-FAF529B23FB5}" srcOrd="0" destOrd="2" presId="urn:microsoft.com/office/officeart/2005/8/layout/hList1"/>
    <dgm:cxn modelId="{112D1B27-C3DB-704C-8F75-90BFA99129ED}" srcId="{D87E7670-C5F1-4B43-B2B6-2B2E9D495A66}" destId="{1916B23D-7EAD-D741-8353-AA43DF33BC98}" srcOrd="0" destOrd="0" parTransId="{3FB8ADB8-0FC4-0342-AF08-71C5829F274D}" sibTransId="{112386CD-DA5E-D147-8E96-D07E51C8FE89}"/>
    <dgm:cxn modelId="{CD0C7C66-A5F0-7C46-B7D0-BAE6EA0F4994}" type="presOf" srcId="{70E90FE1-710D-B74D-8933-F67959E7072F}" destId="{E04AC260-38E2-4C4E-974C-B255BBE1E674}" srcOrd="0" destOrd="0" presId="urn:microsoft.com/office/officeart/2005/8/layout/hList1"/>
    <dgm:cxn modelId="{08E02BA7-4143-2A42-ADB5-8E2134D48CA7}" srcId="{D87E7670-C5F1-4B43-B2B6-2B2E9D495A66}" destId="{404D16C1-4B61-2243-9336-BA8FFAC4F8F7}" srcOrd="3" destOrd="0" parTransId="{637D51F3-A29B-AA40-950B-EFCFC773B31F}" sibTransId="{4FC653F6-E674-C64C-8C3B-AF1118F394B3}"/>
    <dgm:cxn modelId="{CF2EE5A6-02BE-2043-8EAA-F8FA0BE68394}" type="presOf" srcId="{68F1E980-AB8A-4744-B10B-B1D92756D0DA}" destId="{1D4E7E44-5943-F04A-B208-DCD5E685B900}" srcOrd="0" destOrd="5" presId="urn:microsoft.com/office/officeart/2005/8/layout/hList1"/>
    <dgm:cxn modelId="{97292A9E-982D-9545-A2DC-7915F6026725}" type="presOf" srcId="{D87E7670-C5F1-4B43-B2B6-2B2E9D495A66}" destId="{78218EAE-342C-A943-9FCD-17B1CE4CE6DF}" srcOrd="0" destOrd="0" presId="urn:microsoft.com/office/officeart/2005/8/layout/hList1"/>
    <dgm:cxn modelId="{8265947F-A733-A343-B2D2-9B652F8D879D}" type="presOf" srcId="{F3CAB4C4-3BF0-934A-854E-1BF8C1FB06A8}" destId="{0977E1FA-A7E5-F34E-AE44-256AB17FB663}" srcOrd="0" destOrd="0" presId="urn:microsoft.com/office/officeart/2005/8/layout/hList1"/>
    <dgm:cxn modelId="{32118685-00B8-4246-B60D-2C142E7D0554}" srcId="{F3CAB4C4-3BF0-934A-854E-1BF8C1FB06A8}" destId="{5642FFB6-E023-EC40-B1B5-F07007970F3A}" srcOrd="4" destOrd="0" parTransId="{511FC57E-562F-AF44-9478-8D5793D27EFB}" sibTransId="{3019B266-6EDD-5C48-9B2D-49940D4A9CE6}"/>
    <dgm:cxn modelId="{4FCAA54F-6568-604E-AC9E-37BFD148CF4C}" type="presOf" srcId="{5642FFB6-E023-EC40-B1B5-F07007970F3A}" destId="{AD54C184-78AC-DA4F-B9C5-FAF529B23FB5}" srcOrd="0" destOrd="4" presId="urn:microsoft.com/office/officeart/2005/8/layout/hList1"/>
    <dgm:cxn modelId="{43EDA54C-DAE1-EB49-BC3A-0335D6BB9375}" srcId="{D87E7670-C5F1-4B43-B2B6-2B2E9D495A66}" destId="{41790B35-36AB-4F4B-B083-C442405860E4}" srcOrd="2" destOrd="0" parTransId="{985184FD-0E3B-A34C-9C52-B91B3513AE50}" sibTransId="{2138C23B-6F72-9748-9303-B2560B8C3E4C}"/>
    <dgm:cxn modelId="{C9BEC8F3-D050-714E-9FE3-AEF3DCDE4BE9}" type="presOf" srcId="{FA91CF52-5962-B846-A4AB-5F47B926AC8E}" destId="{E04AC260-38E2-4C4E-974C-B255BBE1E674}" srcOrd="0" destOrd="3" presId="urn:microsoft.com/office/officeart/2005/8/layout/hList1"/>
    <dgm:cxn modelId="{094F91CF-123D-A041-8DD0-2F1E81FECF6F}" srcId="{F3CAB4C4-3BF0-934A-854E-1BF8C1FB06A8}" destId="{A55E9A01-9870-B04B-90B5-9480688733D6}" srcOrd="2" destOrd="0" parTransId="{BC6ACC43-C11D-BA46-B4C7-168E39A4FFBE}" sibTransId="{F55F1ACC-8786-2445-915E-F0D508C2B506}"/>
    <dgm:cxn modelId="{703A8FBA-84C2-0940-83D9-6AED4B211A94}" type="presOf" srcId="{41790B35-36AB-4F4B-B083-C442405860E4}" destId="{1D4E7E44-5943-F04A-B208-DCD5E685B900}" srcOrd="0" destOrd="2" presId="urn:microsoft.com/office/officeart/2005/8/layout/hList1"/>
    <dgm:cxn modelId="{0C452F27-CDA6-7D48-B762-E5176623CAB4}" type="presOf" srcId="{404D16C1-4B61-2243-9336-BA8FFAC4F8F7}" destId="{1D4E7E44-5943-F04A-B208-DCD5E685B900}" srcOrd="0" destOrd="3" presId="urn:microsoft.com/office/officeart/2005/8/layout/hList1"/>
    <dgm:cxn modelId="{4716B27F-AB4E-F347-843B-853527BAE216}" type="presParOf" srcId="{C2B9C6DC-C277-0146-92A0-A22C0F483EE1}" destId="{68EC3CC9-DFFD-8B48-92ED-E8B1943B9FC8}" srcOrd="0" destOrd="0" presId="urn:microsoft.com/office/officeart/2005/8/layout/hList1"/>
    <dgm:cxn modelId="{77494E44-5213-3D41-A1A0-A8BFEEBBDC71}" type="presParOf" srcId="{68EC3CC9-DFFD-8B48-92ED-E8B1943B9FC8}" destId="{0977E1FA-A7E5-F34E-AE44-256AB17FB663}" srcOrd="0" destOrd="0" presId="urn:microsoft.com/office/officeart/2005/8/layout/hList1"/>
    <dgm:cxn modelId="{E675EEB8-38D0-AC4D-B5C7-5DC5AD0DB1D7}" type="presParOf" srcId="{68EC3CC9-DFFD-8B48-92ED-E8B1943B9FC8}" destId="{AD54C184-78AC-DA4F-B9C5-FAF529B23FB5}" srcOrd="1" destOrd="0" presId="urn:microsoft.com/office/officeart/2005/8/layout/hList1"/>
    <dgm:cxn modelId="{66736712-053F-9D4D-8FAD-5A5F97614D8F}" type="presParOf" srcId="{C2B9C6DC-C277-0146-92A0-A22C0F483EE1}" destId="{A19B4A33-1F3B-F942-B003-97E433CDA3D0}" srcOrd="1" destOrd="0" presId="urn:microsoft.com/office/officeart/2005/8/layout/hList1"/>
    <dgm:cxn modelId="{343BABC1-C3AB-6C4A-A811-7BA59C54B078}" type="presParOf" srcId="{C2B9C6DC-C277-0146-92A0-A22C0F483EE1}" destId="{E7F175AF-8175-5744-90F1-E381243064C2}" srcOrd="2" destOrd="0" presId="urn:microsoft.com/office/officeart/2005/8/layout/hList1"/>
    <dgm:cxn modelId="{73C5F2F6-6F40-8B46-9397-73617C2E2941}" type="presParOf" srcId="{E7F175AF-8175-5744-90F1-E381243064C2}" destId="{78218EAE-342C-A943-9FCD-17B1CE4CE6DF}" srcOrd="0" destOrd="0" presId="urn:microsoft.com/office/officeart/2005/8/layout/hList1"/>
    <dgm:cxn modelId="{DAC7B2CA-D82A-484D-A284-E9FF52766D32}" type="presParOf" srcId="{E7F175AF-8175-5744-90F1-E381243064C2}" destId="{1D4E7E44-5943-F04A-B208-DCD5E685B900}" srcOrd="1" destOrd="0" presId="urn:microsoft.com/office/officeart/2005/8/layout/hList1"/>
    <dgm:cxn modelId="{59561A73-9737-6B49-9E16-0D576DD28C09}" type="presParOf" srcId="{C2B9C6DC-C277-0146-92A0-A22C0F483EE1}" destId="{513DAD8A-396C-8C4F-AFA5-68E92DB0E981}" srcOrd="3" destOrd="0" presId="urn:microsoft.com/office/officeart/2005/8/layout/hList1"/>
    <dgm:cxn modelId="{3E7522A2-6904-5E4F-B8F5-BBD90F435004}" type="presParOf" srcId="{C2B9C6DC-C277-0146-92A0-A22C0F483EE1}" destId="{91CC0ED1-BCCB-0943-AD57-8B6FA02913AF}" srcOrd="4" destOrd="0" presId="urn:microsoft.com/office/officeart/2005/8/layout/hList1"/>
    <dgm:cxn modelId="{752D411E-09A5-DB44-91E5-E2EDBB82D5A9}" type="presParOf" srcId="{91CC0ED1-BCCB-0943-AD57-8B6FA02913AF}" destId="{67A68F23-1471-F242-8A63-2480DBB113CF}" srcOrd="0" destOrd="0" presId="urn:microsoft.com/office/officeart/2005/8/layout/hList1"/>
    <dgm:cxn modelId="{1ED5FC0B-7C8F-6043-BD07-2A8BE6E2A8EC}" type="presParOf" srcId="{91CC0ED1-BCCB-0943-AD57-8B6FA02913AF}" destId="{E04AC260-38E2-4C4E-974C-B255BBE1E67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7E1FA-A7E5-F34E-AE44-256AB17FB663}">
      <dsp:nvSpPr>
        <dsp:cNvPr id="0" name=""/>
        <dsp:cNvSpPr/>
      </dsp:nvSpPr>
      <dsp:spPr>
        <a:xfrm>
          <a:off x="3164" y="16016"/>
          <a:ext cx="3085845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1991 - CAMEL</a:t>
          </a:r>
          <a:endParaRPr lang="en-US" sz="2700" kern="1200" dirty="0"/>
        </a:p>
      </dsp:txBody>
      <dsp:txXfrm>
        <a:off x="3164" y="16016"/>
        <a:ext cx="3085845" cy="777600"/>
      </dsp:txXfrm>
    </dsp:sp>
    <dsp:sp modelId="{AD54C184-78AC-DA4F-B9C5-FAF529B23FB5}">
      <dsp:nvSpPr>
        <dsp:cNvPr id="0" name=""/>
        <dsp:cNvSpPr/>
      </dsp:nvSpPr>
      <dsp:spPr>
        <a:xfrm>
          <a:off x="3164" y="793616"/>
          <a:ext cx="3085845" cy="33861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Capital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Asset Quality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Management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Earning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Liquidity</a:t>
          </a:r>
          <a:endParaRPr lang="en-US" sz="2700" kern="1200" dirty="0"/>
        </a:p>
      </dsp:txBody>
      <dsp:txXfrm>
        <a:off x="3164" y="793616"/>
        <a:ext cx="3085845" cy="3386129"/>
      </dsp:txXfrm>
    </dsp:sp>
    <dsp:sp modelId="{78218EAE-342C-A943-9FCD-17B1CE4CE6DF}">
      <dsp:nvSpPr>
        <dsp:cNvPr id="0" name=""/>
        <dsp:cNvSpPr/>
      </dsp:nvSpPr>
      <dsp:spPr>
        <a:xfrm>
          <a:off x="3521029" y="16016"/>
          <a:ext cx="3085845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2004 - CAMELS </a:t>
          </a:r>
          <a:endParaRPr lang="en-US" sz="2700" kern="1200" dirty="0"/>
        </a:p>
      </dsp:txBody>
      <dsp:txXfrm>
        <a:off x="3521029" y="16016"/>
        <a:ext cx="3085845" cy="777600"/>
      </dsp:txXfrm>
    </dsp:sp>
    <dsp:sp modelId="{1D4E7E44-5943-F04A-B208-DCD5E685B900}">
      <dsp:nvSpPr>
        <dsp:cNvPr id="0" name=""/>
        <dsp:cNvSpPr/>
      </dsp:nvSpPr>
      <dsp:spPr>
        <a:xfrm>
          <a:off x="3521029" y="793616"/>
          <a:ext cx="3085845" cy="33861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Capital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Asset Quality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Management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Earning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Liquidity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Sensitivity to market risk</a:t>
          </a:r>
          <a:endParaRPr lang="en-US" sz="2700" kern="1200" dirty="0"/>
        </a:p>
      </dsp:txBody>
      <dsp:txXfrm>
        <a:off x="3521029" y="793616"/>
        <a:ext cx="3085845" cy="3386129"/>
      </dsp:txXfrm>
    </dsp:sp>
    <dsp:sp modelId="{67A68F23-1471-F242-8A63-2480DBB113CF}">
      <dsp:nvSpPr>
        <dsp:cNvPr id="0" name=""/>
        <dsp:cNvSpPr/>
      </dsp:nvSpPr>
      <dsp:spPr>
        <a:xfrm>
          <a:off x="7038893" y="39617"/>
          <a:ext cx="3085845" cy="777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2011 - RGEC</a:t>
          </a:r>
          <a:endParaRPr lang="en-US" sz="2700" kern="1200" dirty="0"/>
        </a:p>
      </dsp:txBody>
      <dsp:txXfrm>
        <a:off x="7038893" y="39617"/>
        <a:ext cx="3085845" cy="777600"/>
      </dsp:txXfrm>
    </dsp:sp>
    <dsp:sp modelId="{E04AC260-38E2-4C4E-974C-B255BBE1E674}">
      <dsp:nvSpPr>
        <dsp:cNvPr id="0" name=""/>
        <dsp:cNvSpPr/>
      </dsp:nvSpPr>
      <dsp:spPr>
        <a:xfrm>
          <a:off x="7075475" y="864420"/>
          <a:ext cx="3012680" cy="329172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Risk Base Profile 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Good Governance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Earning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Capital</a:t>
          </a:r>
          <a:endParaRPr lang="en-US" sz="2700" kern="1200" dirty="0"/>
        </a:p>
      </dsp:txBody>
      <dsp:txXfrm>
        <a:off x="7075475" y="864420"/>
        <a:ext cx="3012680" cy="3291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34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2373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2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97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82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1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36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2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2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7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291CE5E-3BD2-F643-8024-9AB0924AD8A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5FC38-E3D8-8941-BF80-B1F629395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46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1"/>
            <a:ext cx="9746127" cy="3329580"/>
          </a:xfrm>
        </p:spPr>
        <p:txBody>
          <a:bodyPr/>
          <a:lstStyle/>
          <a:p>
            <a:pPr algn="ctr"/>
            <a:r>
              <a:rPr lang="en-US" sz="6000" dirty="0" err="1" smtClean="0"/>
              <a:t>Laporan</a:t>
            </a:r>
            <a:r>
              <a:rPr lang="en-US" sz="6000" dirty="0" smtClean="0"/>
              <a:t> </a:t>
            </a:r>
            <a:r>
              <a:rPr lang="en-US" sz="6000" dirty="0" err="1" smtClean="0"/>
              <a:t>Keuangan</a:t>
            </a:r>
            <a:r>
              <a:rPr lang="en-US" sz="6000" dirty="0" smtClean="0"/>
              <a:t> </a:t>
            </a:r>
            <a:br>
              <a:rPr lang="en-US" sz="6000" dirty="0" smtClean="0"/>
            </a:br>
            <a:r>
              <a:rPr lang="en-US" sz="6000" dirty="0" smtClean="0"/>
              <a:t>Bank </a:t>
            </a:r>
            <a:r>
              <a:rPr lang="en-US" sz="6000" dirty="0" err="1" smtClean="0"/>
              <a:t>Syariah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7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895" y="754379"/>
            <a:ext cx="9534005" cy="582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231" y="452718"/>
            <a:ext cx="10486709" cy="1400530"/>
          </a:xfrm>
        </p:spPr>
        <p:txBody>
          <a:bodyPr/>
          <a:lstStyle/>
          <a:p>
            <a:r>
              <a:rPr lang="en-US" sz="3600" dirty="0" err="1" smtClean="0"/>
              <a:t>Laporan</a:t>
            </a:r>
            <a:r>
              <a:rPr lang="en-US" sz="3600" dirty="0" smtClean="0"/>
              <a:t> </a:t>
            </a:r>
            <a:r>
              <a:rPr lang="en-US" sz="3600" dirty="0" err="1" smtClean="0"/>
              <a:t>sumber</a:t>
            </a:r>
            <a:r>
              <a:rPr lang="en-US" sz="3600" dirty="0" smtClean="0"/>
              <a:t> </a:t>
            </a:r>
            <a:r>
              <a:rPr lang="en-US" sz="3600" dirty="0" err="1" smtClean="0"/>
              <a:t>dan</a:t>
            </a:r>
            <a:r>
              <a:rPr lang="en-US" sz="3600" dirty="0" smtClean="0"/>
              <a:t> </a:t>
            </a:r>
            <a:r>
              <a:rPr lang="en-US" sz="3600" dirty="0" err="1" smtClean="0"/>
              <a:t>penyaluran</a:t>
            </a:r>
            <a:r>
              <a:rPr lang="en-US" sz="3600" dirty="0" smtClean="0"/>
              <a:t> </a:t>
            </a:r>
            <a:r>
              <a:rPr lang="en-US" sz="3600" dirty="0" err="1" smtClean="0"/>
              <a:t>dana</a:t>
            </a:r>
            <a:r>
              <a:rPr lang="en-US" sz="3600" dirty="0" smtClean="0"/>
              <a:t> zakat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1539555"/>
            <a:ext cx="7680960" cy="46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58209" cy="842682"/>
          </a:xfrm>
        </p:spPr>
        <p:txBody>
          <a:bodyPr/>
          <a:lstStyle/>
          <a:p>
            <a:r>
              <a:rPr lang="id-ID" sz="3200" dirty="0" smtClean="0"/>
              <a:t>Laporan Sumber dan Penggunaan Dana Kebajikan</a:t>
            </a:r>
            <a:endParaRPr lang="id-ID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50" y="1348740"/>
            <a:ext cx="811051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err="1" smtClean="0"/>
              <a:t>Penilaian</a:t>
            </a:r>
            <a:r>
              <a:rPr lang="en-US" sz="6000" dirty="0" smtClean="0"/>
              <a:t> </a:t>
            </a:r>
            <a:r>
              <a:rPr lang="en-US" sz="6000" dirty="0" err="1" smtClean="0"/>
              <a:t>Kesehatan</a:t>
            </a:r>
            <a:r>
              <a:rPr lang="en-US" sz="6000" dirty="0" smtClean="0"/>
              <a:t> </a:t>
            </a:r>
            <a:r>
              <a:rPr lang="en-US" sz="6000" dirty="0" smtClean="0"/>
              <a:t>Bank </a:t>
            </a:r>
            <a:r>
              <a:rPr lang="en-US" sz="6000" dirty="0" err="1" smtClean="0"/>
              <a:t>Syariah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Kesehatan</a:t>
            </a:r>
            <a:r>
              <a:rPr lang="en-US" sz="2400" dirty="0" smtClean="0"/>
              <a:t> </a:t>
            </a:r>
            <a:r>
              <a:rPr lang="en-US" sz="2400" dirty="0" err="1" smtClean="0"/>
              <a:t>suatu</a:t>
            </a:r>
            <a:r>
              <a:rPr lang="en-US" sz="2400" dirty="0" smtClean="0"/>
              <a:t> bank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</a:t>
            </a:r>
            <a:r>
              <a:rPr lang="en-US" sz="2400" dirty="0" err="1" smtClean="0"/>
              <a:t>kepentingan</a:t>
            </a:r>
            <a:r>
              <a:rPr lang="en-US" sz="2400" dirty="0" smtClean="0"/>
              <a:t> </a:t>
            </a:r>
            <a:r>
              <a:rPr lang="en-US" sz="2400" dirty="0" err="1" smtClean="0"/>
              <a:t>semua</a:t>
            </a:r>
            <a:r>
              <a:rPr lang="en-US" sz="2400" dirty="0" smtClean="0"/>
              <a:t> </a:t>
            </a:r>
            <a:r>
              <a:rPr lang="en-US" sz="2400" dirty="0" err="1" smtClean="0"/>
              <a:t>pihak</a:t>
            </a:r>
            <a:r>
              <a:rPr lang="en-US" sz="2400" dirty="0" smtClean="0"/>
              <a:t>, </a:t>
            </a:r>
            <a:r>
              <a:rPr lang="en-US" sz="2400" dirty="0" err="1" smtClean="0"/>
              <a:t>yaitu</a:t>
            </a:r>
            <a:r>
              <a:rPr lang="en-US" sz="2400" dirty="0" smtClean="0"/>
              <a:t> </a:t>
            </a:r>
            <a:r>
              <a:rPr lang="en-US" sz="2400" dirty="0" err="1" smtClean="0"/>
              <a:t>kepentingan</a:t>
            </a:r>
            <a:r>
              <a:rPr lang="en-US" sz="2400" dirty="0" smtClean="0"/>
              <a:t> :</a:t>
            </a:r>
            <a:endParaRPr lang="en-US" sz="2400" dirty="0" smtClean="0"/>
          </a:p>
          <a:p>
            <a:pPr lvl="1"/>
            <a:r>
              <a:rPr lang="en-US" sz="2400" dirty="0" err="1"/>
              <a:t>Pemilik</a:t>
            </a:r>
            <a:endParaRPr lang="en-US" sz="2400" dirty="0"/>
          </a:p>
          <a:p>
            <a:pPr lvl="1"/>
            <a:r>
              <a:rPr lang="en-US" sz="2400" dirty="0" err="1"/>
              <a:t>Pengelola</a:t>
            </a:r>
            <a:r>
              <a:rPr lang="en-US" sz="2400" dirty="0"/>
              <a:t> bank</a:t>
            </a:r>
          </a:p>
          <a:p>
            <a:pPr lvl="1"/>
            <a:r>
              <a:rPr lang="en-US" sz="2400" dirty="0" err="1"/>
              <a:t>Masyarakat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</a:t>
            </a:r>
            <a:r>
              <a:rPr lang="en-US" sz="2400" dirty="0" err="1"/>
              <a:t>jasa</a:t>
            </a:r>
            <a:r>
              <a:rPr lang="en-US" sz="2400" dirty="0"/>
              <a:t> bank</a:t>
            </a:r>
          </a:p>
          <a:p>
            <a:endParaRPr lang="en-US" sz="2400" dirty="0" smtClean="0"/>
          </a:p>
          <a:p>
            <a:pPr algn="just"/>
            <a:r>
              <a:rPr lang="en-US" sz="2400" dirty="0" smtClean="0"/>
              <a:t>Bank Indonesia </a:t>
            </a:r>
            <a:r>
              <a:rPr lang="en-US" sz="2400" dirty="0" err="1" smtClean="0"/>
              <a:t>menetapkan</a:t>
            </a:r>
            <a:r>
              <a:rPr lang="en-US" sz="2400" dirty="0" smtClean="0"/>
              <a:t> </a:t>
            </a:r>
            <a:r>
              <a:rPr lang="en-US" sz="2400" dirty="0" err="1" smtClean="0"/>
              <a:t>tata</a:t>
            </a:r>
            <a:r>
              <a:rPr lang="en-US" sz="2400" dirty="0" smtClean="0"/>
              <a:t> </a:t>
            </a:r>
            <a:r>
              <a:rPr lang="en-US" sz="2400" dirty="0" err="1" smtClean="0"/>
              <a:t>cara</a:t>
            </a:r>
            <a:r>
              <a:rPr lang="en-US" sz="2400" dirty="0" smtClean="0"/>
              <a:t> </a:t>
            </a: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kinerja</a:t>
            </a:r>
            <a:r>
              <a:rPr lang="en-US" sz="2400" dirty="0" smtClean="0"/>
              <a:t> bank </a:t>
            </a:r>
            <a:r>
              <a:rPr lang="en-US" sz="2400" dirty="0" err="1" smtClean="0"/>
              <a:t>umum</a:t>
            </a:r>
            <a:r>
              <a:rPr lang="en-US" sz="2400" dirty="0" smtClean="0"/>
              <a:t> </a:t>
            </a:r>
            <a:r>
              <a:rPr lang="en-US" sz="2400" dirty="0" err="1" smtClean="0"/>
              <a:t>syariah</a:t>
            </a:r>
            <a:r>
              <a:rPr lang="en-US" sz="2400" dirty="0" smtClean="0"/>
              <a:t> </a:t>
            </a:r>
            <a:r>
              <a:rPr lang="en-US" sz="2400" dirty="0" err="1" smtClean="0"/>
              <a:t>mengacu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ketentuan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sebagaimana</a:t>
            </a:r>
            <a:r>
              <a:rPr lang="en-US" sz="2400" dirty="0" smtClean="0"/>
              <a:t> </a:t>
            </a:r>
            <a:r>
              <a:rPr lang="en-US" sz="2400" dirty="0" err="1" smtClean="0"/>
              <a:t>diberlakukan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bank </a:t>
            </a:r>
            <a:r>
              <a:rPr lang="en-US" sz="2400" dirty="0" err="1" smtClean="0"/>
              <a:t>konvensional</a:t>
            </a:r>
            <a:r>
              <a:rPr lang="en-US" sz="2400" dirty="0" smtClean="0"/>
              <a:t> </a:t>
            </a:r>
            <a:r>
              <a:rPr lang="en-US" sz="2400" dirty="0" err="1" smtClean="0"/>
              <a:t>lainnya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9485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Penilaian Kesehatan Bank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800" dirty="0"/>
              <a:t>Penilaian terhadap faktor dan komponen dilakukan dengan sistem kredit (</a:t>
            </a:r>
            <a:r>
              <a:rPr lang="id-ID" sz="2800" i="1" dirty="0"/>
              <a:t>reward system</a:t>
            </a:r>
            <a:r>
              <a:rPr lang="id-ID" sz="2800" dirty="0"/>
              <a:t>), yang dinyatakan dengan angka 0 sampai 100. </a:t>
            </a:r>
          </a:p>
        </p:txBody>
      </p:sp>
    </p:spTree>
    <p:extLst>
      <p:ext uri="{BB962C8B-B14F-4D97-AF65-F5344CB8AC3E}">
        <p14:creationId xmlns:p14="http://schemas.microsoft.com/office/powerpoint/2010/main" val="140143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Penilaian Kesehatan Bank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50504"/>
            <a:ext cx="8946541" cy="4697895"/>
          </a:xfrm>
        </p:spPr>
        <p:txBody>
          <a:bodyPr>
            <a:normAutofit/>
          </a:bodyPr>
          <a:lstStyle/>
          <a:p>
            <a:pPr algn="just"/>
            <a:r>
              <a:rPr lang="id-ID" sz="2400" dirty="0"/>
              <a:t>Berdasarkan hasil penilaian ditetapkan empat predikat tingkat kesehatan bank yaitu </a:t>
            </a:r>
            <a:r>
              <a:rPr lang="id-ID" sz="2400" b="1" dirty="0"/>
              <a:t>Sehat, Cukup Sehat, Kurang Sehat dan Tidak Sehat.</a:t>
            </a:r>
            <a:r>
              <a:rPr lang="id-ID" sz="2400" dirty="0"/>
              <a:t> Predikat sehat, cukup sehat dan kurang sehat dapat diturunkan predikatnya menjadi tidak sehat apabila terdapat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400" dirty="0"/>
              <a:t>Perselisihan intern yang diperkirakan akan menimbulkan dampak negatif dalam bank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400" dirty="0"/>
              <a:t>Campur tangan </a:t>
            </a:r>
            <a:r>
              <a:rPr lang="id-ID" sz="2400" dirty="0" smtClean="0"/>
              <a:t>pihak-pihak dalam </a:t>
            </a:r>
            <a:r>
              <a:rPr lang="id-ID" sz="2400" dirty="0"/>
              <a:t>kepengurusan (manajemen bank) termasuk di dalamnya kerjasama yang tidak wajar yang mengakibatkan salah satu atau beberapa kantor nya berdiri </a:t>
            </a:r>
            <a:r>
              <a:rPr lang="id-ID" sz="2400" dirty="0" smtClean="0"/>
              <a:t>sendiri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82261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 startAt="3"/>
            </a:pPr>
            <a:r>
              <a:rPr lang="id-ID" sz="2400" dirty="0"/>
              <a:t>Window </a:t>
            </a:r>
            <a:r>
              <a:rPr lang="id-ID" sz="2400" dirty="0" err="1"/>
              <a:t>Dressing</a:t>
            </a:r>
            <a:r>
              <a:rPr lang="id-ID" sz="2400" dirty="0"/>
              <a:t> dalam pembukuan dan atau laporan bank yang secara material dapat berpengaruh terhadap keadaan keuangan bank sehingga mengakibatkan penilaian yang keliru</a:t>
            </a:r>
          </a:p>
          <a:p>
            <a:pPr marL="514350" indent="-514350" algn="just">
              <a:buFont typeface="+mj-lt"/>
              <a:buAutoNum type="arabicPeriod" startAt="3"/>
            </a:pPr>
            <a:r>
              <a:rPr lang="id-ID" sz="2400" dirty="0"/>
              <a:t>Praktik bank dalam bank atau melakukan usaha bank </a:t>
            </a:r>
            <a:r>
              <a:rPr lang="id-ID" sz="2400" dirty="0" err="1"/>
              <a:t>diluar</a:t>
            </a:r>
            <a:r>
              <a:rPr lang="id-ID" sz="2400" dirty="0"/>
              <a:t> pembukuan bank.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Penilaian Kesehatan Bank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73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r>
              <a:rPr lang="en-US" dirty="0" smtClean="0"/>
              <a:t> 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10167662" cy="41954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800" dirty="0"/>
              <a:t>Penilaian kesehatan bank pada dasarnya menggunakan  pendekatan kualitatif atas berbagai aspek yang berpengaruh terhadap kondisi dan perkembangan suatu </a:t>
            </a:r>
            <a:r>
              <a:rPr lang="id-ID" sz="2800" dirty="0" smtClean="0"/>
              <a:t>bank, yang disebut </a:t>
            </a:r>
            <a:r>
              <a:rPr lang="id-ID" sz="2800" b="1" dirty="0" smtClean="0"/>
              <a:t>CAMEL (1991)</a:t>
            </a:r>
            <a:r>
              <a:rPr lang="id-ID" sz="2800" dirty="0" smtClean="0"/>
              <a:t>. Capital (permodalan), </a:t>
            </a:r>
            <a:r>
              <a:rPr lang="id-ID" sz="2800" dirty="0" err="1" smtClean="0"/>
              <a:t>Asset</a:t>
            </a:r>
            <a:r>
              <a:rPr lang="id-ID" sz="2800" dirty="0" smtClean="0"/>
              <a:t> </a:t>
            </a:r>
            <a:r>
              <a:rPr lang="id-ID" sz="2800" dirty="0" err="1" smtClean="0"/>
              <a:t>Q</a:t>
            </a:r>
            <a:r>
              <a:rPr lang="en-US" sz="2800" dirty="0" smtClean="0"/>
              <a:t>u</a:t>
            </a:r>
            <a:r>
              <a:rPr lang="id-ID" sz="2800" dirty="0" err="1" smtClean="0"/>
              <a:t>ality</a:t>
            </a:r>
            <a:r>
              <a:rPr lang="id-ID" sz="2800" dirty="0" smtClean="0"/>
              <a:t> (kualitas aktiva produktif), </a:t>
            </a:r>
            <a:r>
              <a:rPr lang="id-ID" sz="2800" dirty="0" err="1" smtClean="0"/>
              <a:t>Management</a:t>
            </a:r>
            <a:r>
              <a:rPr lang="id-ID" sz="2800" dirty="0" smtClean="0"/>
              <a:t> (manajemen), </a:t>
            </a:r>
            <a:r>
              <a:rPr lang="id-ID" sz="2800" dirty="0" err="1" smtClean="0"/>
              <a:t>Earning</a:t>
            </a:r>
            <a:r>
              <a:rPr lang="id-ID" sz="2800" dirty="0" smtClean="0"/>
              <a:t> </a:t>
            </a:r>
            <a:r>
              <a:rPr lang="id-ID" sz="2800" dirty="0" err="1" smtClean="0"/>
              <a:t>Capacity</a:t>
            </a:r>
            <a:r>
              <a:rPr lang="id-ID" sz="2800" dirty="0" smtClean="0"/>
              <a:t> (rentabilitas), </a:t>
            </a:r>
            <a:r>
              <a:rPr lang="id-ID" sz="2800" dirty="0" err="1" smtClean="0"/>
              <a:t>Liquidity</a:t>
            </a:r>
            <a:r>
              <a:rPr lang="id-ID" sz="2800" dirty="0" smtClean="0"/>
              <a:t> (likuiditas)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647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679980" cy="1400530"/>
          </a:xfrm>
        </p:spPr>
        <p:txBody>
          <a:bodyPr/>
          <a:lstStyle/>
          <a:p>
            <a:r>
              <a:rPr lang="en-US" dirty="0" err="1" smtClean="0"/>
              <a:t>Perkembangan</a:t>
            </a:r>
            <a:r>
              <a:rPr lang="en-US" dirty="0" smtClean="0"/>
              <a:t> </a:t>
            </a:r>
            <a:r>
              <a:rPr lang="en-US" dirty="0" err="1" smtClean="0"/>
              <a:t>indikator</a:t>
            </a:r>
            <a:r>
              <a:rPr lang="en-US" dirty="0" smtClean="0"/>
              <a:t> </a:t>
            </a:r>
            <a:r>
              <a:rPr lang="en-US" dirty="0" err="1" smtClean="0"/>
              <a:t>penilaian</a:t>
            </a:r>
            <a:r>
              <a:rPr lang="en-US" dirty="0" smtClean="0"/>
              <a:t> </a:t>
            </a:r>
            <a:r>
              <a:rPr lang="en-US" dirty="0" err="1" smtClean="0"/>
              <a:t>tingkat</a:t>
            </a:r>
            <a:r>
              <a:rPr lang="en-US" dirty="0" smtClean="0"/>
              <a:t> </a:t>
            </a:r>
            <a:r>
              <a:rPr lang="en-US" dirty="0" err="1" smtClean="0"/>
              <a:t>kesehatan</a:t>
            </a:r>
            <a:r>
              <a:rPr lang="en-US" dirty="0" smtClean="0"/>
              <a:t> </a:t>
            </a:r>
            <a:r>
              <a:rPr lang="en-US" dirty="0" smtClean="0"/>
              <a:t>bank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46113" y="2052638"/>
          <a:ext cx="10127904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1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b="1" dirty="0"/>
              <a:t>Komponen Laporan Keuangan</a:t>
            </a:r>
            <a:endParaRPr lang="en-US" altLang="id-ID" b="1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676400"/>
            <a:ext cx="8534400" cy="5029200"/>
          </a:xfrm>
        </p:spPr>
        <p:txBody>
          <a:bodyPr>
            <a:normAutofit/>
          </a:bodyPr>
          <a:lstStyle/>
          <a:p>
            <a:pPr algn="just"/>
            <a:r>
              <a:rPr lang="id-ID" dirty="0"/>
              <a:t>Laporan Keuangan Syariah adalah suatu laporan keuangan yang dibuat oleh entitas syariah untuk digunakan sebagai pembanding baik dengan laporan keuangan sebelumnya atau laporan keuangan lainnya. </a:t>
            </a:r>
            <a:endParaRPr lang="id-ID" b="1" dirty="0"/>
          </a:p>
          <a:p>
            <a:r>
              <a:rPr lang="id-ID" dirty="0"/>
              <a:t>Komponen laporan</a:t>
            </a:r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Neraca</a:t>
            </a:r>
            <a:endParaRPr lang="id-ID" sz="2400" dirty="0"/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Laporan Laba Rugi</a:t>
            </a:r>
            <a:endParaRPr lang="id-ID" sz="2400" dirty="0"/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Lapaoran Arus Kas</a:t>
            </a:r>
            <a:endParaRPr lang="id-ID" sz="2400" dirty="0"/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Laporan Perubahan Ekuitas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Laporan</a:t>
            </a:r>
            <a:r>
              <a:rPr lang="es-ES" dirty="0"/>
              <a:t> </a:t>
            </a:r>
            <a:r>
              <a:rPr lang="es-ES" dirty="0" err="1"/>
              <a:t>Rekonsiliasi</a:t>
            </a:r>
            <a:r>
              <a:rPr lang="es-ES" dirty="0"/>
              <a:t> </a:t>
            </a:r>
            <a:r>
              <a:rPr lang="es-ES" dirty="0" err="1"/>
              <a:t>Pendapatan</a:t>
            </a:r>
            <a:r>
              <a:rPr lang="es-ES" dirty="0"/>
              <a:t> dan </a:t>
            </a:r>
            <a:r>
              <a:rPr lang="es-ES" dirty="0" err="1"/>
              <a:t>Bagi</a:t>
            </a:r>
            <a:r>
              <a:rPr lang="es-ES" dirty="0"/>
              <a:t> </a:t>
            </a:r>
            <a:r>
              <a:rPr lang="es-ES" dirty="0" err="1"/>
              <a:t>Hasil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Laporan Sumber dan Penggunaan Dana Zakat</a:t>
            </a:r>
            <a:endParaRPr lang="id-ID" sz="2400" dirty="0"/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Laporan Sumber dan Penggunaan Dana Kebajikan</a:t>
            </a:r>
            <a:endParaRPr lang="id-ID" sz="2400" dirty="0"/>
          </a:p>
          <a:p>
            <a:pPr marL="971550" lvl="1" indent="-514350">
              <a:buFont typeface="+mj-lt"/>
              <a:buAutoNum type="alphaLcPeriod"/>
            </a:pPr>
            <a:r>
              <a:rPr lang="id-ID" dirty="0"/>
              <a:t>Catatan Atas Laporan Keuangan</a:t>
            </a:r>
            <a:endParaRPr lang="id-ID" sz="2400" dirty="0"/>
          </a:p>
          <a:p>
            <a:pPr lvl="1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341610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b="1" dirty="0" smtClean="0"/>
              <a:t>Indika</a:t>
            </a:r>
            <a:r>
              <a:rPr lang="id-ID" b="1" dirty="0" smtClean="0"/>
              <a:t>tor </a:t>
            </a:r>
            <a:br>
              <a:rPr lang="id-ID" b="1" dirty="0" smtClean="0"/>
            </a:br>
            <a:r>
              <a:rPr lang="id-ID" b="1" dirty="0" smtClean="0"/>
              <a:t>Penilaian </a:t>
            </a:r>
            <a:r>
              <a:rPr lang="id-ID" b="1" dirty="0"/>
              <a:t>Kesehatan Bank</a:t>
            </a:r>
            <a:endParaRPr lang="id-ID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631218"/>
              </p:ext>
            </p:extLst>
          </p:nvPr>
        </p:nvGraphicFramePr>
        <p:xfrm>
          <a:off x="1103313" y="2052638"/>
          <a:ext cx="8947152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960"/>
                <a:gridCol w="2660072"/>
                <a:gridCol w="4197928"/>
                <a:gridCol w="12181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Faktor</a:t>
                      </a:r>
                      <a:r>
                        <a:rPr lang="en-US" dirty="0" smtClean="0"/>
                        <a:t> yang </a:t>
                      </a:r>
                      <a:r>
                        <a:rPr lang="en-US" dirty="0" err="1" smtClean="0"/>
                        <a:t>dinilai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Komponen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Bobot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Permodalan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(Capital)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Rasio</a:t>
                      </a:r>
                      <a:r>
                        <a:rPr lang="en-US" sz="2000" baseline="0" dirty="0" smtClean="0"/>
                        <a:t> Modal </a:t>
                      </a:r>
                      <a:r>
                        <a:rPr lang="en-US" sz="2000" baseline="0" dirty="0" err="1" smtClean="0"/>
                        <a:t>terhadap</a:t>
                      </a:r>
                      <a:r>
                        <a:rPr lang="en-US" sz="2000" baseline="0" dirty="0" smtClean="0"/>
                        <a:t> ATMR (</a:t>
                      </a:r>
                      <a:r>
                        <a:rPr lang="en-US" sz="2000" baseline="0" dirty="0" err="1" smtClean="0"/>
                        <a:t>Aktiva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Tertimbang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Menurut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Risiko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</a:t>
                      </a:r>
                    </a:p>
                    <a:p>
                      <a:r>
                        <a:rPr lang="en-US" dirty="0" smtClean="0"/>
                        <a:t>     25%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Kualitas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Aktiva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Produktif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(Asset Quality)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lphaLcPeriod"/>
                      </a:pPr>
                      <a:r>
                        <a:rPr lang="en-US" sz="2000" dirty="0" err="1" smtClean="0"/>
                        <a:t>Aktiva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Produktif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Diklasifikasikan</a:t>
                      </a:r>
                      <a:r>
                        <a:rPr lang="en-US" sz="2000" dirty="0" smtClean="0"/>
                        <a:t> (APD) </a:t>
                      </a:r>
                      <a:r>
                        <a:rPr lang="en-US" sz="2000" dirty="0" err="1" smtClean="0"/>
                        <a:t>terhadap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Aktiva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Produktif</a:t>
                      </a:r>
                      <a:r>
                        <a:rPr lang="en-US" sz="2000" dirty="0" smtClean="0"/>
                        <a:t> (AD)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sz="2000" dirty="0" err="1" smtClean="0"/>
                        <a:t>Rasio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Penyisihan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Penghapusan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Aktiva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Produktif</a:t>
                      </a:r>
                      <a:r>
                        <a:rPr lang="en-US" sz="2000" baseline="0" dirty="0" smtClean="0"/>
                        <a:t> yang </a:t>
                      </a:r>
                      <a:r>
                        <a:rPr lang="en-US" sz="2000" baseline="0" dirty="0" err="1" smtClean="0"/>
                        <a:t>dibentuk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oleh</a:t>
                      </a:r>
                      <a:r>
                        <a:rPr lang="en-US" sz="2000" baseline="0" dirty="0" smtClean="0"/>
                        <a:t> Bank (PPAYD) </a:t>
                      </a:r>
                      <a:r>
                        <a:rPr lang="en-US" sz="2000" baseline="0" dirty="0" err="1" smtClean="0"/>
                        <a:t>terhadap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Penyisihan</a:t>
                      </a:r>
                      <a:r>
                        <a:rPr lang="en-US" sz="2000" baseline="0" dirty="0" smtClean="0"/>
                        <a:t> yang </a:t>
                      </a:r>
                      <a:r>
                        <a:rPr lang="en-US" sz="2000" baseline="0" dirty="0" err="1" smtClean="0"/>
                        <a:t>diwajibkan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Dibentuk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oleh</a:t>
                      </a:r>
                      <a:r>
                        <a:rPr lang="en-US" sz="2000" baseline="0" dirty="0" smtClean="0"/>
                        <a:t> Bank (PPAWD)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25%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5%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46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815046"/>
              </p:ext>
            </p:extLst>
          </p:nvPr>
        </p:nvGraphicFramePr>
        <p:xfrm>
          <a:off x="1103313" y="2052638"/>
          <a:ext cx="8947152" cy="454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796"/>
                <a:gridCol w="2473036"/>
                <a:gridCol w="3636532"/>
                <a:gridCol w="22367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Faktor</a:t>
                      </a:r>
                      <a:r>
                        <a:rPr lang="en-US" dirty="0" smtClean="0"/>
                        <a:t> yang </a:t>
                      </a:r>
                      <a:r>
                        <a:rPr lang="en-US" dirty="0" err="1" smtClean="0"/>
                        <a:t>dinilai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Komponen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Bobot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Manajemen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(Management)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Manajemen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Umum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Manajemen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Risiko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10%</a:t>
                      </a:r>
                    </a:p>
                    <a:p>
                      <a:r>
                        <a:rPr lang="en-US" dirty="0" smtClean="0"/>
                        <a:t>     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Rentabilitas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(Earning)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Rasio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Laba</a:t>
                      </a:r>
                      <a:r>
                        <a:rPr lang="en-US" dirty="0" smtClean="0"/>
                        <a:t> Usaha rata-rata </a:t>
                      </a:r>
                      <a:r>
                        <a:rPr lang="en-US" dirty="0" err="1" smtClean="0"/>
                        <a:t>terhadap</a:t>
                      </a:r>
                      <a:r>
                        <a:rPr lang="en-US" dirty="0" smtClean="0"/>
                        <a:t> Volume Usaha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Rasio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Biaya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Operasional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terhadap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Pendapatan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Operasional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5%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5%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Likuiditas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(Liquidity)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Rasio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Kewajiban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Bersih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Antar</a:t>
                      </a:r>
                      <a:r>
                        <a:rPr lang="en-US" dirty="0" smtClean="0"/>
                        <a:t> Bank </a:t>
                      </a:r>
                      <a:r>
                        <a:rPr lang="en-US" dirty="0" err="1" smtClean="0"/>
                        <a:t>terhadap</a:t>
                      </a:r>
                      <a:r>
                        <a:rPr lang="en-US" dirty="0" smtClean="0"/>
                        <a:t> Modal </a:t>
                      </a:r>
                      <a:r>
                        <a:rPr lang="en-US" dirty="0" err="1" smtClean="0"/>
                        <a:t>Inti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Rasio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Kredit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terhadap</a:t>
                      </a:r>
                      <a:r>
                        <a:rPr lang="en-US" dirty="0" smtClean="0"/>
                        <a:t> Dana yang </a:t>
                      </a:r>
                      <a:r>
                        <a:rPr lang="en-US" dirty="0" err="1" smtClean="0"/>
                        <a:t>diterima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oleh</a:t>
                      </a:r>
                      <a:r>
                        <a:rPr lang="en-US" dirty="0" smtClean="0"/>
                        <a:t> Bank </a:t>
                      </a:r>
                      <a:r>
                        <a:rPr lang="en-US" dirty="0" err="1" smtClean="0"/>
                        <a:t>dalam</a:t>
                      </a:r>
                      <a:r>
                        <a:rPr lang="en-US" dirty="0" smtClean="0"/>
                        <a:t> rupiah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valuta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5%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        5%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b="1" dirty="0" smtClean="0"/>
              <a:t>Indika</a:t>
            </a:r>
            <a:r>
              <a:rPr lang="id-ID" b="1" dirty="0" smtClean="0"/>
              <a:t>tor </a:t>
            </a:r>
            <a:br>
              <a:rPr lang="id-ID" b="1" dirty="0" smtClean="0"/>
            </a:br>
            <a:r>
              <a:rPr lang="id-ID" b="1" dirty="0" smtClean="0"/>
              <a:t>Penilaian </a:t>
            </a:r>
            <a:r>
              <a:rPr lang="id-ID" b="1" dirty="0"/>
              <a:t>Kesehatan Bank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8879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0465"/>
          </a:xfrm>
        </p:spPr>
        <p:txBody>
          <a:bodyPr/>
          <a:lstStyle/>
          <a:p>
            <a:pPr algn="ctr"/>
            <a:r>
              <a:rPr lang="en-US" dirty="0" smtClean="0"/>
              <a:t>CAPITAL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391478"/>
            <a:ext cx="10923037" cy="4856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/>
              <a:t>Penilaian</a:t>
            </a:r>
            <a:r>
              <a:rPr lang="en-US" sz="2800" dirty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aspek</a:t>
            </a:r>
            <a:r>
              <a:rPr lang="en-US" sz="2800" dirty="0"/>
              <a:t> </a:t>
            </a:r>
            <a:r>
              <a:rPr lang="en-US" sz="2800" dirty="0" err="1"/>
              <a:t>permodalan</a:t>
            </a:r>
            <a:r>
              <a:rPr lang="en-US" sz="2800" dirty="0"/>
              <a:t>, </a:t>
            </a:r>
            <a:r>
              <a:rPr lang="en-US" sz="2800" dirty="0" err="1" smtClean="0"/>
              <a:t>dimana</a:t>
            </a:r>
            <a:r>
              <a:rPr lang="en-US" sz="2800" dirty="0" smtClean="0"/>
              <a:t> </a:t>
            </a:r>
            <a:r>
              <a:rPr lang="en-US" sz="2800" dirty="0" err="1" smtClean="0"/>
              <a:t>aspek</a:t>
            </a:r>
            <a:r>
              <a:rPr lang="en-US" sz="2800" dirty="0" smtClean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menilai</a:t>
            </a:r>
            <a:r>
              <a:rPr lang="en-US" sz="2800" dirty="0"/>
              <a:t> </a:t>
            </a:r>
            <a:r>
              <a:rPr lang="en-US" sz="2800" dirty="0" err="1"/>
              <a:t>permodalan</a:t>
            </a:r>
            <a:r>
              <a:rPr lang="en-US" sz="2800" dirty="0"/>
              <a:t> yang </a:t>
            </a:r>
            <a:r>
              <a:rPr lang="en-US" sz="2800" dirty="0" err="1"/>
              <a:t>dimiliki</a:t>
            </a:r>
            <a:r>
              <a:rPr lang="en-US" sz="2800" dirty="0"/>
              <a:t> </a:t>
            </a:r>
            <a:r>
              <a:rPr lang="en-US" sz="2800" dirty="0" smtClean="0"/>
              <a:t>bank yang </a:t>
            </a:r>
            <a:r>
              <a:rPr lang="en-US" sz="2800" dirty="0" err="1" smtClean="0"/>
              <a:t>didasarkan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1. </a:t>
            </a:r>
            <a:r>
              <a:rPr lang="en-US" sz="2800" dirty="0" err="1"/>
              <a:t>K</a:t>
            </a:r>
            <a:r>
              <a:rPr lang="en-US" sz="2800" dirty="0" err="1" smtClean="0"/>
              <a:t>ewajiban</a:t>
            </a:r>
            <a:r>
              <a:rPr lang="en-US" sz="2800" dirty="0" smtClean="0"/>
              <a:t> </a:t>
            </a:r>
            <a:r>
              <a:rPr lang="en-US" sz="2800" dirty="0" err="1"/>
              <a:t>penyediaan</a:t>
            </a:r>
            <a:r>
              <a:rPr lang="en-US" sz="2800" dirty="0"/>
              <a:t> modal minimum </a:t>
            </a:r>
            <a:r>
              <a:rPr lang="en-US" sz="2800" dirty="0" smtClean="0"/>
              <a:t>bank (KPMM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2. </a:t>
            </a:r>
            <a:r>
              <a:rPr lang="en-US" sz="2800" dirty="0" err="1"/>
              <a:t>Komposisi</a:t>
            </a:r>
            <a:r>
              <a:rPr lang="en-US" sz="2800" dirty="0"/>
              <a:t> </a:t>
            </a:r>
            <a:r>
              <a:rPr lang="en-US" sz="2800" dirty="0" err="1" smtClean="0"/>
              <a:t>permodalan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3. Trend </a:t>
            </a:r>
            <a:r>
              <a:rPr lang="en-US" sz="2800" dirty="0" err="1"/>
              <a:t>ke</a:t>
            </a:r>
            <a:r>
              <a:rPr lang="en-US" sz="2800" dirty="0"/>
              <a:t> masa </a:t>
            </a:r>
            <a:r>
              <a:rPr lang="en-US" sz="2800" dirty="0" err="1"/>
              <a:t>depan</a:t>
            </a:r>
            <a:r>
              <a:rPr lang="en-US" sz="2800" dirty="0"/>
              <a:t> / </a:t>
            </a:r>
            <a:r>
              <a:rPr lang="en-US" sz="2800" dirty="0" err="1"/>
              <a:t>proyeksi</a:t>
            </a:r>
            <a:r>
              <a:rPr lang="en-US" sz="2800" dirty="0"/>
              <a:t> KPMM</a:t>
            </a:r>
          </a:p>
          <a:p>
            <a:pPr marL="0" indent="0">
              <a:buNone/>
            </a:pPr>
            <a:r>
              <a:rPr lang="en-US" sz="2800" dirty="0"/>
              <a:t>4. </a:t>
            </a:r>
            <a:r>
              <a:rPr lang="en-US" sz="2800" dirty="0" err="1" smtClean="0"/>
              <a:t>Aktiva</a:t>
            </a:r>
            <a:r>
              <a:rPr lang="en-US" sz="2800" dirty="0" smtClean="0"/>
              <a:t> </a:t>
            </a:r>
            <a:r>
              <a:rPr lang="en-US" sz="2800" dirty="0" err="1"/>
              <a:t>produktif</a:t>
            </a:r>
            <a:r>
              <a:rPr lang="en-US" sz="2800" dirty="0"/>
              <a:t> yang </a:t>
            </a:r>
            <a:r>
              <a:rPr lang="en-US" sz="2800" dirty="0" err="1" smtClean="0"/>
              <a:t>diklasifikasikan</a:t>
            </a:r>
            <a:r>
              <a:rPr lang="en-US" sz="2800" dirty="0" smtClean="0"/>
              <a:t> </a:t>
            </a:r>
            <a:r>
              <a:rPr lang="en-US" sz="2800" dirty="0" err="1" smtClean="0"/>
              <a:t>dibandingkan</a:t>
            </a:r>
            <a:r>
              <a:rPr lang="en-US" sz="2800" dirty="0" smtClean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modal bank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5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1076401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5. </a:t>
            </a:r>
            <a:r>
              <a:rPr lang="en-US" sz="2800" dirty="0" err="1"/>
              <a:t>Kemampuan</a:t>
            </a:r>
            <a:r>
              <a:rPr lang="en-US" sz="2800" dirty="0"/>
              <a:t> Bank </a:t>
            </a:r>
            <a:r>
              <a:rPr lang="en-US" sz="2800" dirty="0" err="1"/>
              <a:t>memelihara</a:t>
            </a:r>
            <a:r>
              <a:rPr lang="en-US" sz="2800" dirty="0"/>
              <a:t> </a:t>
            </a:r>
            <a:r>
              <a:rPr lang="en-US" sz="2800" dirty="0" err="1" smtClean="0"/>
              <a:t>kebutuhan</a:t>
            </a:r>
            <a:r>
              <a:rPr lang="en-US" sz="2800" dirty="0"/>
              <a:t> </a:t>
            </a:r>
            <a:r>
              <a:rPr lang="en-US" sz="2800" dirty="0" err="1" smtClean="0"/>
              <a:t>penambahan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modal </a:t>
            </a:r>
            <a:r>
              <a:rPr lang="en-US" sz="2800" dirty="0"/>
              <a:t>yang </a:t>
            </a:r>
            <a:r>
              <a:rPr lang="en-US" sz="2800" dirty="0" err="1" smtClean="0"/>
              <a:t>berasal</a:t>
            </a:r>
            <a:r>
              <a:rPr lang="en-US" sz="2800" dirty="0" smtClean="0"/>
              <a:t>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/>
              <a:t>keuntungan</a:t>
            </a:r>
            <a:r>
              <a:rPr lang="en-US" sz="2800" dirty="0"/>
              <a:t> (</a:t>
            </a:r>
            <a:r>
              <a:rPr lang="en-US" sz="2800" dirty="0" err="1"/>
              <a:t>laba</a:t>
            </a:r>
            <a:r>
              <a:rPr lang="en-US" sz="2800" dirty="0"/>
              <a:t> </a:t>
            </a:r>
            <a:r>
              <a:rPr lang="en-US" sz="2800" dirty="0" err="1"/>
              <a:t>ditahan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r>
              <a:rPr lang="en-US" sz="2800" dirty="0"/>
              <a:t>6. </a:t>
            </a:r>
            <a:r>
              <a:rPr lang="en-US" sz="2800" dirty="0" err="1"/>
              <a:t>Rencana</a:t>
            </a:r>
            <a:r>
              <a:rPr lang="en-US" sz="2800" dirty="0"/>
              <a:t> </a:t>
            </a:r>
            <a:r>
              <a:rPr lang="en-US" sz="2800" dirty="0" err="1"/>
              <a:t>permodalan</a:t>
            </a:r>
            <a:r>
              <a:rPr lang="en-US" sz="2800" dirty="0"/>
              <a:t> Bank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 smtClean="0"/>
              <a:t>mendukung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pertumbuhan</a:t>
            </a:r>
            <a:r>
              <a:rPr lang="en-US" sz="2800" dirty="0" smtClean="0"/>
              <a:t> </a:t>
            </a:r>
            <a:r>
              <a:rPr lang="en-US" sz="2800" dirty="0" err="1"/>
              <a:t>usaha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7. </a:t>
            </a:r>
            <a:r>
              <a:rPr lang="en-US" sz="2800" dirty="0" err="1"/>
              <a:t>Akses</a:t>
            </a:r>
            <a:r>
              <a:rPr lang="en-US" sz="2800" dirty="0"/>
              <a:t> </a:t>
            </a:r>
            <a:r>
              <a:rPr lang="en-US" sz="2800" dirty="0" err="1"/>
              <a:t>kepada</a:t>
            </a:r>
            <a:r>
              <a:rPr lang="en-US" sz="2800" dirty="0"/>
              <a:t> </a:t>
            </a:r>
            <a:r>
              <a:rPr lang="en-US" sz="2800" dirty="0" err="1"/>
              <a:t>sumber</a:t>
            </a:r>
            <a:r>
              <a:rPr lang="en-US" sz="2800" dirty="0"/>
              <a:t> </a:t>
            </a:r>
            <a:r>
              <a:rPr lang="en-US" sz="2800" dirty="0" err="1"/>
              <a:t>permodalan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8. </a:t>
            </a:r>
            <a:r>
              <a:rPr lang="en-US" sz="2800" dirty="0" err="1"/>
              <a:t>Kinerja</a:t>
            </a:r>
            <a:r>
              <a:rPr lang="en-US" sz="2800" dirty="0"/>
              <a:t> </a:t>
            </a:r>
            <a:r>
              <a:rPr lang="en-US" sz="2800" dirty="0" err="1"/>
              <a:t>keuangan</a:t>
            </a:r>
            <a:r>
              <a:rPr lang="en-US" sz="2800" dirty="0"/>
              <a:t> </a:t>
            </a:r>
            <a:r>
              <a:rPr lang="en-US" sz="2800" dirty="0" err="1"/>
              <a:t>pemegang</a:t>
            </a:r>
            <a:r>
              <a:rPr lang="en-US" sz="2800" dirty="0"/>
              <a:t> </a:t>
            </a:r>
            <a:r>
              <a:rPr lang="en-US" sz="2800" dirty="0" err="1"/>
              <a:t>saham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meningkatkan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permodalan</a:t>
            </a:r>
            <a:r>
              <a:rPr lang="en-US" sz="2800" dirty="0" smtClean="0"/>
              <a:t> </a:t>
            </a:r>
            <a:r>
              <a:rPr lang="en-US" sz="2800" dirty="0"/>
              <a:t>bank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979487"/>
          </a:xfrm>
        </p:spPr>
        <p:txBody>
          <a:bodyPr/>
          <a:lstStyle/>
          <a:p>
            <a:pPr algn="ctr"/>
            <a:r>
              <a:rPr lang="en-US" dirty="0" smtClean="0"/>
              <a:t>CAPITAL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7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pPr algn="ctr"/>
            <a:r>
              <a:rPr lang="en-US" dirty="0" smtClean="0"/>
              <a:t>ASSET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1086340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</a:t>
            </a:r>
            <a:r>
              <a:rPr lang="en-US" sz="2400" dirty="0" err="1"/>
              <a:t>kualitas</a:t>
            </a:r>
            <a:r>
              <a:rPr lang="en-US" sz="2400" dirty="0"/>
              <a:t> </a:t>
            </a:r>
            <a:r>
              <a:rPr lang="en-US" sz="2400" dirty="0" err="1"/>
              <a:t>aset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lain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melalui</a:t>
            </a:r>
            <a:r>
              <a:rPr lang="en-US" sz="2400" dirty="0" smtClean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komponen</a:t>
            </a:r>
            <a:r>
              <a:rPr lang="en-US" sz="2400" dirty="0"/>
              <a:t> </a:t>
            </a:r>
            <a:r>
              <a:rPr lang="en-US" sz="2400" dirty="0" err="1" smtClean="0"/>
              <a:t>komponen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 smtClean="0"/>
              <a:t>1) </a:t>
            </a:r>
            <a:r>
              <a:rPr lang="en-US" sz="2400" dirty="0" err="1" smtClean="0"/>
              <a:t>Aktiva</a:t>
            </a:r>
            <a:r>
              <a:rPr lang="en-US" sz="2400" dirty="0" smtClean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 yang </a:t>
            </a:r>
            <a:r>
              <a:rPr lang="en-US" sz="2400" dirty="0" err="1"/>
              <a:t>diklasifikasikan</a:t>
            </a:r>
            <a:r>
              <a:rPr lang="en-US" sz="2400" dirty="0"/>
              <a:t> </a:t>
            </a:r>
            <a:r>
              <a:rPr lang="en-US" sz="2400" dirty="0" err="1" smtClean="0"/>
              <a:t>dibandingkan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/>
              <a:t>total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</a:t>
            </a:r>
            <a:r>
              <a:rPr lang="en-US" sz="2400" dirty="0" err="1" smtClean="0"/>
              <a:t>aktiva</a:t>
            </a:r>
            <a:r>
              <a:rPr lang="en-US" sz="2400" dirty="0" smtClean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2) </a:t>
            </a:r>
            <a:r>
              <a:rPr lang="en-US" sz="2400" dirty="0" err="1" smtClean="0"/>
              <a:t>Debitur</a:t>
            </a:r>
            <a:r>
              <a:rPr lang="en-US" sz="2400" dirty="0" smtClean="0"/>
              <a:t> </a:t>
            </a:r>
            <a:r>
              <a:rPr lang="en-US" sz="2400" dirty="0" err="1"/>
              <a:t>inti</a:t>
            </a:r>
            <a:r>
              <a:rPr lang="en-US" sz="2400" dirty="0"/>
              <a:t> </a:t>
            </a:r>
            <a:r>
              <a:rPr lang="en-US" sz="2400" dirty="0" err="1"/>
              <a:t>kredit</a:t>
            </a:r>
            <a:r>
              <a:rPr lang="en-US" sz="2400" dirty="0"/>
              <a:t> di </a:t>
            </a:r>
            <a:r>
              <a:rPr lang="en-US" sz="2400" dirty="0" err="1"/>
              <a:t>luar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terkait</a:t>
            </a:r>
            <a:r>
              <a:rPr lang="en-US" sz="2400" dirty="0"/>
              <a:t> </a:t>
            </a:r>
            <a:r>
              <a:rPr lang="en-US" sz="2400" dirty="0" err="1" smtClean="0"/>
              <a:t>dibandingkan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/>
              <a:t>total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kredit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3) </a:t>
            </a:r>
            <a:r>
              <a:rPr lang="en-US" sz="2400" dirty="0" err="1" smtClean="0"/>
              <a:t>Perkembangan</a:t>
            </a:r>
            <a:r>
              <a:rPr lang="en-US" sz="2400" dirty="0" smtClean="0"/>
              <a:t> </a:t>
            </a:r>
            <a:r>
              <a:rPr lang="en-US" sz="2400" dirty="0" err="1"/>
              <a:t>aktiva</a:t>
            </a:r>
            <a:r>
              <a:rPr lang="en-US" sz="2400" dirty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 </a:t>
            </a:r>
            <a:r>
              <a:rPr lang="en-US" sz="2400" dirty="0" err="1" smtClean="0"/>
              <a:t>bermasalah</a:t>
            </a:r>
            <a:r>
              <a:rPr lang="en-US" sz="2400" dirty="0" smtClean="0"/>
              <a:t>/non performing </a:t>
            </a:r>
            <a:r>
              <a:rPr lang="en-US" sz="2400" dirty="0"/>
              <a:t>asset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err="1" smtClean="0"/>
              <a:t>dibandingkan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aktiva</a:t>
            </a:r>
            <a:r>
              <a:rPr lang="en-US" sz="2400" dirty="0" smtClean="0"/>
              <a:t> </a:t>
            </a:r>
            <a:r>
              <a:rPr lang="en-US" sz="2400" dirty="0" err="1" smtClean="0"/>
              <a:t>produktif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98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10326688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4)</a:t>
            </a:r>
            <a:r>
              <a:rPr lang="en-US" sz="2400" dirty="0"/>
              <a:t> T</a:t>
            </a:r>
            <a:r>
              <a:rPr lang="en-US" sz="2400" dirty="0" smtClean="0"/>
              <a:t>ingkat </a:t>
            </a:r>
            <a:r>
              <a:rPr lang="en-US" sz="2400" dirty="0" err="1"/>
              <a:t>kecukupan</a:t>
            </a:r>
            <a:r>
              <a:rPr lang="en-US" sz="2400" dirty="0"/>
              <a:t> </a:t>
            </a:r>
            <a:r>
              <a:rPr lang="en-US" sz="2400" dirty="0" err="1"/>
              <a:t>pembentukan</a:t>
            </a:r>
            <a:r>
              <a:rPr lang="en-US" sz="2400" dirty="0"/>
              <a:t> </a:t>
            </a:r>
            <a:r>
              <a:rPr lang="en-US" sz="2400" dirty="0" err="1"/>
              <a:t>penyisihan</a:t>
            </a:r>
            <a:r>
              <a:rPr lang="en-US" sz="2400" dirty="0"/>
              <a:t> </a:t>
            </a:r>
            <a:r>
              <a:rPr lang="en-US" sz="2400" dirty="0" err="1"/>
              <a:t>penghapusan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err="1" smtClean="0"/>
              <a:t>aktiva</a:t>
            </a:r>
            <a:r>
              <a:rPr lang="en-US" sz="2400" dirty="0" smtClean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/>
              <a:t>PPAP); </a:t>
            </a:r>
          </a:p>
          <a:p>
            <a:pPr marL="0" indent="0">
              <a:buNone/>
            </a:pPr>
            <a:r>
              <a:rPr lang="en-US" sz="2400" dirty="0"/>
              <a:t>5) </a:t>
            </a:r>
            <a:r>
              <a:rPr lang="en-US" sz="2400" dirty="0" err="1"/>
              <a:t>K</a:t>
            </a:r>
            <a:r>
              <a:rPr lang="en-US" sz="2400" dirty="0" err="1" smtClean="0"/>
              <a:t>ecukupan</a:t>
            </a:r>
            <a:r>
              <a:rPr lang="en-US" sz="2400" dirty="0" smtClean="0"/>
              <a:t> </a:t>
            </a:r>
            <a:r>
              <a:rPr lang="en-US" sz="2400" dirty="0" err="1"/>
              <a:t>kebijakan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prosedur</a:t>
            </a:r>
            <a:r>
              <a:rPr lang="en-US" sz="2400" dirty="0"/>
              <a:t> </a:t>
            </a:r>
            <a:r>
              <a:rPr lang="en-US" sz="2400" dirty="0" err="1"/>
              <a:t>aktiva</a:t>
            </a:r>
            <a:r>
              <a:rPr lang="en-US" sz="2400" dirty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; </a:t>
            </a:r>
          </a:p>
          <a:p>
            <a:pPr marL="0" indent="0">
              <a:buNone/>
            </a:pPr>
            <a:r>
              <a:rPr lang="en-US" sz="2400" dirty="0"/>
              <a:t>6) </a:t>
            </a:r>
            <a:r>
              <a:rPr lang="en-US" sz="2400" dirty="0" err="1"/>
              <a:t>S</a:t>
            </a:r>
            <a:r>
              <a:rPr lang="en-US" sz="2400" dirty="0" err="1" smtClean="0"/>
              <a:t>istem</a:t>
            </a:r>
            <a:r>
              <a:rPr lang="en-US" sz="2400" dirty="0" smtClean="0"/>
              <a:t> </a:t>
            </a:r>
            <a:r>
              <a:rPr lang="en-US" sz="2400" dirty="0" err="1"/>
              <a:t>kaji</a:t>
            </a:r>
            <a:r>
              <a:rPr lang="en-US" sz="2400" dirty="0"/>
              <a:t> </a:t>
            </a:r>
            <a:r>
              <a:rPr lang="en-US" sz="2400" dirty="0" err="1"/>
              <a:t>ulang</a:t>
            </a:r>
            <a:r>
              <a:rPr lang="en-US" sz="2400" dirty="0"/>
              <a:t> (review) internal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aktiva</a:t>
            </a:r>
            <a:r>
              <a:rPr lang="en-US" sz="2400" dirty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; </a:t>
            </a:r>
          </a:p>
          <a:p>
            <a:pPr marL="0" indent="0">
              <a:buNone/>
            </a:pPr>
            <a:r>
              <a:rPr lang="en-US" sz="2400" dirty="0"/>
              <a:t>7) </a:t>
            </a:r>
            <a:r>
              <a:rPr lang="en-US" sz="2400" dirty="0" err="1"/>
              <a:t>D</a:t>
            </a:r>
            <a:r>
              <a:rPr lang="en-US" sz="2400" dirty="0" err="1" smtClean="0"/>
              <a:t>okumentasi</a:t>
            </a:r>
            <a:r>
              <a:rPr lang="en-US" sz="2400" dirty="0" smtClean="0"/>
              <a:t> </a:t>
            </a:r>
            <a:r>
              <a:rPr lang="en-US" sz="2400" dirty="0" err="1"/>
              <a:t>aktiva</a:t>
            </a:r>
            <a:r>
              <a:rPr lang="en-US" sz="2400" dirty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;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8) </a:t>
            </a:r>
            <a:r>
              <a:rPr lang="en-US" sz="2400" dirty="0" err="1"/>
              <a:t>K</a:t>
            </a:r>
            <a:r>
              <a:rPr lang="en-US" sz="2400" dirty="0" err="1" smtClean="0"/>
              <a:t>inerja</a:t>
            </a:r>
            <a:r>
              <a:rPr lang="en-US" sz="2400" dirty="0" smtClean="0"/>
              <a:t> </a:t>
            </a:r>
            <a:r>
              <a:rPr lang="en-US" sz="2400" dirty="0" err="1"/>
              <a:t>penanganan</a:t>
            </a:r>
            <a:r>
              <a:rPr lang="en-US" sz="2400" dirty="0"/>
              <a:t> </a:t>
            </a:r>
            <a:r>
              <a:rPr lang="en-US" sz="2400" dirty="0" err="1"/>
              <a:t>aktiva</a:t>
            </a:r>
            <a:r>
              <a:rPr lang="en-US" sz="2400" dirty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 </a:t>
            </a:r>
            <a:r>
              <a:rPr lang="en-US" sz="2400" dirty="0" err="1"/>
              <a:t>bermasalah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ASSET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8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8760"/>
          </a:xfrm>
        </p:spPr>
        <p:txBody>
          <a:bodyPr/>
          <a:lstStyle/>
          <a:p>
            <a:pPr algn="ctr"/>
            <a:r>
              <a:rPr lang="en-US" dirty="0" smtClean="0"/>
              <a:t>MANAJEMEN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689652"/>
            <a:ext cx="10465838" cy="455874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menilai</a:t>
            </a:r>
            <a:r>
              <a:rPr lang="en-US" sz="2400" dirty="0"/>
              <a:t> </a:t>
            </a:r>
            <a:r>
              <a:rPr lang="en-US" sz="2400" dirty="0" err="1"/>
              <a:t>kualitas</a:t>
            </a:r>
            <a:r>
              <a:rPr lang="en-US" sz="2400" dirty="0"/>
              <a:t> </a:t>
            </a:r>
            <a:r>
              <a:rPr lang="en-US" sz="2400" dirty="0" err="1" smtClean="0"/>
              <a:t>manajemen</a:t>
            </a:r>
            <a:r>
              <a:rPr lang="en-US" sz="2400" dirty="0" smtClean="0"/>
              <a:t>,  </a:t>
            </a:r>
            <a:r>
              <a:rPr lang="en-US" sz="2400" dirty="0" err="1" smtClean="0"/>
              <a:t>diajukan</a:t>
            </a:r>
            <a:r>
              <a:rPr lang="en-US" sz="2400" dirty="0" smtClean="0"/>
              <a:t> </a:t>
            </a:r>
            <a:r>
              <a:rPr lang="en-US" sz="2400" dirty="0"/>
              <a:t>250 </a:t>
            </a:r>
            <a:r>
              <a:rPr lang="en-US" sz="2400" dirty="0" err="1"/>
              <a:t>pertanyaan</a:t>
            </a:r>
            <a:r>
              <a:rPr lang="en-US" sz="2400" dirty="0"/>
              <a:t> yang </a:t>
            </a:r>
            <a:r>
              <a:rPr lang="en-US" sz="2400" dirty="0" err="1"/>
              <a:t>menyangkut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bank yang </a:t>
            </a:r>
            <a:r>
              <a:rPr lang="en-US" sz="2400" dirty="0" err="1"/>
              <a:t>bersangkutan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lain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komponen­komponen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: </a:t>
            </a:r>
          </a:p>
          <a:p>
            <a:pPr marL="0" indent="0">
              <a:buNone/>
            </a:pPr>
            <a:r>
              <a:rPr lang="en-US" sz="2400" dirty="0"/>
              <a:t>1)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</a:t>
            </a:r>
            <a:r>
              <a:rPr lang="en-US" sz="2400" dirty="0"/>
              <a:t>) </a:t>
            </a:r>
            <a:r>
              <a:rPr lang="en-US" sz="2400" dirty="0" err="1"/>
              <a:t>penerapan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risiko</a:t>
            </a:r>
            <a:r>
              <a:rPr lang="en-US" sz="2400" dirty="0"/>
              <a:t>;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3</a:t>
            </a:r>
            <a:r>
              <a:rPr lang="en-US" sz="2400" dirty="0"/>
              <a:t>) </a:t>
            </a:r>
            <a:r>
              <a:rPr lang="en-US" sz="2400" dirty="0" err="1"/>
              <a:t>kepatuhan</a:t>
            </a:r>
            <a:r>
              <a:rPr lang="en-US" sz="2400" dirty="0"/>
              <a:t> Bank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ketentuan</a:t>
            </a:r>
            <a:r>
              <a:rPr lang="en-US" sz="2400" dirty="0"/>
              <a:t> yang </a:t>
            </a:r>
            <a:r>
              <a:rPr lang="en-US" sz="2400" dirty="0" err="1"/>
              <a:t>berlaku</a:t>
            </a:r>
            <a:r>
              <a:rPr lang="en-US" sz="2400" dirty="0"/>
              <a:t> </a:t>
            </a:r>
            <a:r>
              <a:rPr lang="en-US" sz="2400" dirty="0" err="1" smtClean="0"/>
              <a:t>serta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err="1" smtClean="0"/>
              <a:t>komitmen</a:t>
            </a:r>
            <a:r>
              <a:rPr lang="en-US" sz="2400" dirty="0" smtClean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Bank Indonesia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19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pPr algn="ctr"/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08922"/>
            <a:ext cx="9889366" cy="44394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kuantitatif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kualitatif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</a:t>
            </a:r>
            <a:r>
              <a:rPr lang="en-US" sz="2400" dirty="0" err="1"/>
              <a:t>rentabilitas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lain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: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AutoNum type="arabicParenR"/>
            </a:pPr>
            <a:r>
              <a:rPr lang="en-US" sz="2400" dirty="0"/>
              <a:t>R</a:t>
            </a:r>
            <a:r>
              <a:rPr lang="en-US" sz="2400" dirty="0" smtClean="0"/>
              <a:t>eturn </a:t>
            </a:r>
            <a:r>
              <a:rPr lang="en-US" sz="2400" dirty="0"/>
              <a:t>on assets (ROA);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Return </a:t>
            </a:r>
            <a:r>
              <a:rPr lang="en-US" sz="2400" dirty="0"/>
              <a:t>on equity (ROE);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Net </a:t>
            </a:r>
            <a:r>
              <a:rPr lang="en-US" sz="2400" dirty="0"/>
              <a:t>interest margin (NIM); </a:t>
            </a:r>
          </a:p>
          <a:p>
            <a:pPr marL="457200" indent="-457200">
              <a:buAutoNum type="arabicParenR"/>
            </a:pPr>
            <a:r>
              <a:rPr lang="en-US" sz="2400" dirty="0" err="1" smtClean="0"/>
              <a:t>Biaya</a:t>
            </a:r>
            <a:r>
              <a:rPr lang="en-US" sz="2400" dirty="0" smtClean="0"/>
              <a:t> </a:t>
            </a:r>
            <a:r>
              <a:rPr lang="en-US" sz="2400" dirty="0" err="1"/>
              <a:t>Operasional</a:t>
            </a:r>
            <a:r>
              <a:rPr lang="en-US" sz="2400" dirty="0"/>
              <a:t> </a:t>
            </a:r>
            <a:r>
              <a:rPr lang="en-US" sz="2400" dirty="0" err="1"/>
              <a:t>dibandingkan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Pendapatan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Operasional</a:t>
            </a:r>
            <a:r>
              <a:rPr lang="en-US" sz="2400" dirty="0" smtClean="0"/>
              <a:t> </a:t>
            </a:r>
            <a:r>
              <a:rPr lang="en-US" sz="2400" dirty="0"/>
              <a:t>(BOPO);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8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10306810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5) </a:t>
            </a:r>
            <a:r>
              <a:rPr lang="en-US" sz="2400" dirty="0" err="1"/>
              <a:t>P</a:t>
            </a:r>
            <a:r>
              <a:rPr lang="en-US" sz="2400" dirty="0" err="1" smtClean="0"/>
              <a:t>erkembangan</a:t>
            </a:r>
            <a:r>
              <a:rPr lang="en-US" sz="2400" dirty="0" smtClean="0"/>
              <a:t> </a:t>
            </a:r>
            <a:r>
              <a:rPr lang="en-US" sz="2400" dirty="0" err="1"/>
              <a:t>laba</a:t>
            </a:r>
            <a:r>
              <a:rPr lang="en-US" sz="2400" dirty="0"/>
              <a:t> </a:t>
            </a:r>
            <a:r>
              <a:rPr lang="en-US" sz="2400" dirty="0" err="1"/>
              <a:t>operasional</a:t>
            </a:r>
            <a:r>
              <a:rPr lang="en-US" sz="2400" dirty="0"/>
              <a:t>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6</a:t>
            </a:r>
            <a:r>
              <a:rPr lang="en-US" sz="2400" dirty="0"/>
              <a:t>) </a:t>
            </a:r>
            <a:r>
              <a:rPr lang="en-US" sz="2400" dirty="0" err="1"/>
              <a:t>K</a:t>
            </a:r>
            <a:r>
              <a:rPr lang="en-US" sz="2400" dirty="0" err="1" smtClean="0"/>
              <a:t>omposisi</a:t>
            </a:r>
            <a:r>
              <a:rPr lang="en-US" sz="2400" dirty="0" smtClean="0"/>
              <a:t> </a:t>
            </a:r>
            <a:r>
              <a:rPr lang="en-US" sz="2400" dirty="0" err="1"/>
              <a:t>portofolio</a:t>
            </a:r>
            <a:r>
              <a:rPr lang="en-US" sz="2400" dirty="0"/>
              <a:t> </a:t>
            </a:r>
            <a:r>
              <a:rPr lang="en-US" sz="2400" dirty="0" err="1"/>
              <a:t>aktiva</a:t>
            </a:r>
            <a:r>
              <a:rPr lang="en-US" sz="2400" dirty="0"/>
              <a:t> </a:t>
            </a:r>
            <a:r>
              <a:rPr lang="en-US" sz="2400" dirty="0" err="1"/>
              <a:t>produktif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diversifikasi</a:t>
            </a:r>
            <a:r>
              <a:rPr lang="en-US" sz="2400" dirty="0"/>
              <a:t> </a:t>
            </a:r>
            <a:r>
              <a:rPr lang="en-US" sz="2400" dirty="0" err="1" smtClean="0"/>
              <a:t>pendapatan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7</a:t>
            </a:r>
            <a:r>
              <a:rPr lang="en-US" sz="2400" dirty="0"/>
              <a:t>) </a:t>
            </a:r>
            <a:r>
              <a:rPr lang="en-US" sz="2400" dirty="0" err="1"/>
              <a:t>P</a:t>
            </a:r>
            <a:r>
              <a:rPr lang="en-US" sz="2400" dirty="0" err="1" smtClean="0"/>
              <a:t>enerapan</a:t>
            </a:r>
            <a:r>
              <a:rPr lang="en-US" sz="2400" dirty="0" smtClean="0"/>
              <a:t> </a:t>
            </a:r>
            <a:r>
              <a:rPr lang="en-US" sz="2400" dirty="0" err="1"/>
              <a:t>prinsip</a:t>
            </a:r>
            <a:r>
              <a:rPr lang="en-US" sz="2400" dirty="0"/>
              <a:t> </a:t>
            </a:r>
            <a:r>
              <a:rPr lang="en-US" sz="2400" dirty="0" err="1"/>
              <a:t>akuntansi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pengakuan</a:t>
            </a:r>
            <a:r>
              <a:rPr lang="en-US" sz="2400" dirty="0"/>
              <a:t> </a:t>
            </a:r>
            <a:r>
              <a:rPr lang="en-US" sz="2400" dirty="0" err="1"/>
              <a:t>pendapatan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/>
              <a:t>biaya</a:t>
            </a:r>
            <a:r>
              <a:rPr lang="en-US" sz="2400" dirty="0"/>
              <a:t>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8</a:t>
            </a:r>
            <a:r>
              <a:rPr lang="en-US" sz="2400" dirty="0"/>
              <a:t>) </a:t>
            </a:r>
            <a:r>
              <a:rPr lang="en-US" sz="2400" dirty="0" err="1"/>
              <a:t>P</a:t>
            </a:r>
            <a:r>
              <a:rPr lang="en-US" sz="2400" dirty="0" err="1" smtClean="0"/>
              <a:t>rospek</a:t>
            </a:r>
            <a:r>
              <a:rPr lang="en-US" sz="2400" dirty="0" smtClean="0"/>
              <a:t> </a:t>
            </a:r>
            <a:r>
              <a:rPr lang="en-US" sz="2400" dirty="0" err="1"/>
              <a:t>laba</a:t>
            </a:r>
            <a:r>
              <a:rPr lang="en-US" sz="2400" dirty="0"/>
              <a:t> </a:t>
            </a:r>
            <a:r>
              <a:rPr lang="en-US" sz="2400" dirty="0" err="1"/>
              <a:t>operasional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4728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9734"/>
          </a:xfrm>
        </p:spPr>
        <p:txBody>
          <a:bodyPr/>
          <a:lstStyle/>
          <a:p>
            <a:pPr algn="ctr"/>
            <a:r>
              <a:rPr lang="en-US" smtClean="0"/>
              <a:t>Liquidity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1074413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faktor</a:t>
            </a:r>
            <a:r>
              <a:rPr lang="en-US" sz="2400" dirty="0"/>
              <a:t> </a:t>
            </a:r>
            <a:r>
              <a:rPr lang="en-US" sz="2400" dirty="0" err="1"/>
              <a:t>likuiditas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lain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</a:t>
            </a:r>
            <a:r>
              <a:rPr lang="en-US" sz="2400" dirty="0" err="1"/>
              <a:t>penilaian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: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1. </a:t>
            </a:r>
            <a:r>
              <a:rPr lang="en-US" sz="2400" dirty="0" err="1" smtClean="0"/>
              <a:t>Aktiva</a:t>
            </a:r>
            <a:r>
              <a:rPr lang="en-US" sz="2400" dirty="0" smtClean="0"/>
              <a:t> </a:t>
            </a:r>
            <a:r>
              <a:rPr lang="en-US" sz="2400" dirty="0" err="1"/>
              <a:t>likuid</a:t>
            </a:r>
            <a:r>
              <a:rPr lang="en-US" sz="2400" dirty="0"/>
              <a:t> </a:t>
            </a:r>
            <a:r>
              <a:rPr lang="en-US" sz="2400" dirty="0" err="1"/>
              <a:t>kurang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1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r>
              <a:rPr lang="en-US" sz="2400" dirty="0" err="1"/>
              <a:t>dibanding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pasiva</a:t>
            </a:r>
            <a:r>
              <a:rPr lang="en-US" sz="2400" dirty="0"/>
              <a:t> </a:t>
            </a:r>
            <a:r>
              <a:rPr lang="en-US" sz="2400" dirty="0" err="1"/>
              <a:t>likuid</a:t>
            </a:r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err="1" smtClean="0"/>
              <a:t>kurang</a:t>
            </a:r>
            <a:r>
              <a:rPr lang="en-US" sz="2400" dirty="0" smtClean="0"/>
              <a:t> </a:t>
            </a:r>
            <a:r>
              <a:rPr lang="en-US" sz="2400" dirty="0" err="1"/>
              <a:t>dari</a:t>
            </a:r>
            <a:r>
              <a:rPr lang="en-US" sz="2400" dirty="0"/>
              <a:t> 1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2.  1-month </a:t>
            </a:r>
            <a:r>
              <a:rPr lang="en-US" sz="2400" dirty="0"/>
              <a:t>maturity mismatch ratio;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3.  Loan </a:t>
            </a:r>
            <a:r>
              <a:rPr lang="en-US" sz="2400" dirty="0"/>
              <a:t>to Deposit Ratio (LDR);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4.  </a:t>
            </a:r>
            <a:r>
              <a:rPr lang="en-US" sz="2400" dirty="0" err="1" smtClean="0"/>
              <a:t>Proyeksi</a:t>
            </a:r>
            <a:r>
              <a:rPr lang="en-US" sz="2400" dirty="0" smtClean="0"/>
              <a:t> </a:t>
            </a:r>
            <a:r>
              <a:rPr lang="en-US" sz="2400" dirty="0"/>
              <a:t>cash flow 3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r>
              <a:rPr lang="en-US" sz="2400" dirty="0" err="1"/>
              <a:t>mendatang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1742"/>
          </a:xfrm>
        </p:spPr>
        <p:txBody>
          <a:bodyPr/>
          <a:lstStyle/>
          <a:p>
            <a:r>
              <a:rPr lang="en-US" dirty="0" err="1" smtClean="0"/>
              <a:t>Acuan</a:t>
            </a:r>
            <a:r>
              <a:rPr lang="en-US" dirty="0" smtClean="0"/>
              <a:t> </a:t>
            </a:r>
            <a:r>
              <a:rPr lang="en-US" dirty="0" err="1" smtClean="0"/>
              <a:t>Penyusunan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id-ID" sz="2400" dirty="0"/>
              <a:t>Kerangka Dasar Penyusunan dan Penyajian Laporan Keuangan Syariah dan Pernyataan Standar Akuntansi Keuangan Syariah; </a:t>
            </a:r>
          </a:p>
          <a:p>
            <a:pPr algn="just"/>
            <a:r>
              <a:rPr lang="id-ID" sz="2400" dirty="0"/>
              <a:t>Ketentuan yang dikeluarkan oleh Bank Indonesia; </a:t>
            </a:r>
          </a:p>
          <a:p>
            <a:pPr algn="just"/>
            <a:r>
              <a:rPr lang="id-ID" sz="2400" dirty="0"/>
              <a:t>Fatwa yang dikeluarkan oleh Dewan Syariah Nasional - Majelis Ulama Indonesia; </a:t>
            </a:r>
          </a:p>
          <a:p>
            <a:pPr algn="just"/>
            <a:r>
              <a:rPr lang="id-ID" sz="2400" dirty="0"/>
              <a:t>Peraturan perundang-undangan yang relevan dengan Laporan Keuangan; dan </a:t>
            </a:r>
          </a:p>
          <a:p>
            <a:pPr algn="just"/>
            <a:r>
              <a:rPr lang="id-ID" sz="2400" dirty="0"/>
              <a:t>Praktik-praktik akuntansi yang berlaku umum, sepanjang tidak bertentangan dengan prinsip Syariah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62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10525471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5. </a:t>
            </a:r>
            <a:r>
              <a:rPr lang="en-US" sz="2400" dirty="0" err="1"/>
              <a:t>K</a:t>
            </a:r>
            <a:r>
              <a:rPr lang="en-US" sz="2400" dirty="0" err="1" smtClean="0"/>
              <a:t>etergantungan</a:t>
            </a:r>
            <a:r>
              <a:rPr lang="en-US" sz="2400" dirty="0" smtClean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dana</a:t>
            </a:r>
            <a:r>
              <a:rPr lang="en-US" sz="2400" dirty="0"/>
              <a:t> </a:t>
            </a:r>
            <a:r>
              <a:rPr lang="en-US" sz="2400" dirty="0" err="1"/>
              <a:t>antar</a:t>
            </a:r>
            <a:r>
              <a:rPr lang="en-US" sz="2400" dirty="0"/>
              <a:t> bank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deposan</a:t>
            </a:r>
            <a:r>
              <a:rPr lang="en-US" sz="2400" dirty="0"/>
              <a:t> </a:t>
            </a:r>
            <a:r>
              <a:rPr lang="en-US" sz="2400" dirty="0" err="1"/>
              <a:t>inti</a:t>
            </a:r>
            <a:r>
              <a:rPr lang="en-US" sz="2400" dirty="0"/>
              <a:t>; </a:t>
            </a:r>
          </a:p>
          <a:p>
            <a:pPr marL="0" indent="0">
              <a:buNone/>
            </a:pPr>
            <a:r>
              <a:rPr lang="en-US" sz="2400" dirty="0" smtClean="0"/>
              <a:t>6. </a:t>
            </a:r>
            <a:r>
              <a:rPr lang="en-US" sz="2400" dirty="0" err="1"/>
              <a:t>K</a:t>
            </a:r>
            <a:r>
              <a:rPr lang="en-US" sz="2400" dirty="0" err="1" smtClean="0"/>
              <a:t>ebijakan</a:t>
            </a:r>
            <a:r>
              <a:rPr lang="en-US" sz="2400" dirty="0" smtClean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pengelolaan</a:t>
            </a:r>
            <a:r>
              <a:rPr lang="en-US" sz="2400" dirty="0"/>
              <a:t> </a:t>
            </a:r>
            <a:r>
              <a:rPr lang="en-US" sz="2400" dirty="0" err="1"/>
              <a:t>likuiditas</a:t>
            </a:r>
            <a:r>
              <a:rPr lang="en-US" sz="2400" dirty="0"/>
              <a:t> (assets and liabilities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management/ALMA</a:t>
            </a:r>
            <a:r>
              <a:rPr lang="en-US" sz="2400" dirty="0"/>
              <a:t>); </a:t>
            </a:r>
          </a:p>
          <a:p>
            <a:pPr marL="0" indent="0">
              <a:buNone/>
            </a:pPr>
            <a:r>
              <a:rPr lang="en-US" sz="2400" dirty="0" smtClean="0"/>
              <a:t>7. </a:t>
            </a:r>
            <a:r>
              <a:rPr lang="en-US" sz="2400" dirty="0" err="1"/>
              <a:t>K</a:t>
            </a:r>
            <a:r>
              <a:rPr lang="en-US" sz="2400" dirty="0" err="1" smtClean="0"/>
              <a:t>emampuan</a:t>
            </a:r>
            <a:r>
              <a:rPr lang="en-US" sz="2400" dirty="0" smtClean="0"/>
              <a:t> </a:t>
            </a:r>
            <a:r>
              <a:rPr lang="en-US" sz="2400" dirty="0"/>
              <a:t>Bank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memperoleh</a:t>
            </a:r>
            <a:r>
              <a:rPr lang="en-US" sz="2400" dirty="0"/>
              <a:t> </a:t>
            </a:r>
            <a:r>
              <a:rPr lang="en-US" sz="2400" dirty="0" err="1"/>
              <a:t>akses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pasar</a:t>
            </a:r>
            <a:r>
              <a:rPr lang="en-US" sz="2400" dirty="0"/>
              <a:t> </a:t>
            </a:r>
            <a:r>
              <a:rPr lang="en-US" sz="2400" dirty="0" err="1"/>
              <a:t>uang</a:t>
            </a:r>
            <a:r>
              <a:rPr lang="en-US" sz="2400" dirty="0"/>
              <a:t>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err="1" smtClean="0"/>
              <a:t>pasar</a:t>
            </a:r>
            <a:r>
              <a:rPr lang="en-US" sz="2400" dirty="0" smtClean="0"/>
              <a:t> </a:t>
            </a:r>
            <a:r>
              <a:rPr lang="en-US" sz="2400" dirty="0"/>
              <a:t>modal,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 smtClean="0"/>
              <a:t>­ </a:t>
            </a:r>
            <a:r>
              <a:rPr lang="en-US" sz="2400" dirty="0" err="1" smtClean="0"/>
              <a:t>sumber</a:t>
            </a:r>
            <a:r>
              <a:rPr lang="en-US" sz="2400" dirty="0" smtClean="0"/>
              <a:t> </a:t>
            </a:r>
            <a:r>
              <a:rPr lang="en-US" sz="2400" dirty="0" err="1"/>
              <a:t>pendanaan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;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 smtClean="0"/>
              <a:t>8. </a:t>
            </a:r>
            <a:r>
              <a:rPr lang="en-US" sz="2400" dirty="0" err="1"/>
              <a:t>S</a:t>
            </a:r>
            <a:r>
              <a:rPr lang="en-US" sz="2400" dirty="0" err="1" smtClean="0"/>
              <a:t>tabilitas</a:t>
            </a:r>
            <a:r>
              <a:rPr lang="en-US" sz="2400" dirty="0" smtClean="0"/>
              <a:t> </a:t>
            </a:r>
            <a:r>
              <a:rPr lang="en-US" sz="2400" dirty="0" err="1"/>
              <a:t>dana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ketiga</a:t>
            </a:r>
            <a:r>
              <a:rPr lang="en-US" sz="2400" dirty="0"/>
              <a:t> (DPK).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Liquidity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24118"/>
            <a:ext cx="9404723" cy="1400530"/>
          </a:xfrm>
        </p:spPr>
        <p:txBody>
          <a:bodyPr/>
          <a:lstStyle/>
          <a:p>
            <a:pPr algn="ctr"/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akuntansi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Bank </a:t>
            </a:r>
            <a:r>
              <a:rPr lang="en-US" dirty="0" err="1" smtClean="0"/>
              <a:t>Syariah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1660"/>
            <a:ext cx="8946541" cy="439673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keuangan</a:t>
            </a:r>
            <a:r>
              <a:rPr lang="en-US" dirty="0" smtClean="0"/>
              <a:t>,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Neraca</a:t>
            </a:r>
            <a:r>
              <a:rPr lang="en-US" dirty="0" smtClean="0"/>
              <a:t>”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perusahaan</a:t>
            </a:r>
            <a:r>
              <a:rPr lang="en-US" dirty="0" smtClean="0"/>
              <a:t> 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bank </a:t>
            </a:r>
            <a:r>
              <a:rPr lang="en-US" dirty="0" err="1" smtClean="0"/>
              <a:t>konvensional</a:t>
            </a:r>
            <a:r>
              <a:rPr lang="en-US" dirty="0" smtClean="0"/>
              <a:t>,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akuntansi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akuntansi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bank </a:t>
            </a:r>
            <a:r>
              <a:rPr lang="en-US" dirty="0" err="1" smtClean="0"/>
              <a:t>syariah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03320" y="3017520"/>
            <a:ext cx="40005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Harta</a:t>
            </a:r>
            <a:r>
              <a:rPr lang="en-US" dirty="0" smtClean="0"/>
              <a:t> = </a:t>
            </a:r>
            <a:r>
              <a:rPr lang="en-US" dirty="0" err="1" smtClean="0"/>
              <a:t>Kewajiban</a:t>
            </a:r>
            <a:r>
              <a:rPr lang="en-US" dirty="0" smtClean="0"/>
              <a:t>/</a:t>
            </a:r>
            <a:r>
              <a:rPr lang="en-US" dirty="0" err="1" smtClean="0"/>
              <a:t>utang</a:t>
            </a:r>
            <a:r>
              <a:rPr lang="en-US" dirty="0" smtClean="0"/>
              <a:t> + Modal</a:t>
            </a:r>
          </a:p>
          <a:p>
            <a:pPr algn="ctr"/>
            <a:r>
              <a:rPr lang="en-US" dirty="0" err="1" smtClean="0"/>
              <a:t>Atau</a:t>
            </a:r>
            <a:endParaRPr lang="en-US" dirty="0" smtClean="0"/>
          </a:p>
          <a:p>
            <a:pPr algn="ctr"/>
            <a:r>
              <a:rPr lang="en-US" dirty="0" smtClean="0"/>
              <a:t>Asset = Liability + Capital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8400" y="4998720"/>
            <a:ext cx="713994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Harta</a:t>
            </a:r>
            <a:r>
              <a:rPr lang="en-US" dirty="0" smtClean="0"/>
              <a:t> = </a:t>
            </a:r>
            <a:r>
              <a:rPr lang="en-US" dirty="0" err="1" smtClean="0"/>
              <a:t>Kewajiban</a:t>
            </a:r>
            <a:r>
              <a:rPr lang="en-US" dirty="0" smtClean="0"/>
              <a:t> /</a:t>
            </a:r>
            <a:r>
              <a:rPr lang="en-US" dirty="0" err="1" smtClean="0"/>
              <a:t>utang</a:t>
            </a:r>
            <a:r>
              <a:rPr lang="en-US" dirty="0" smtClean="0"/>
              <a:t>+ </a:t>
            </a:r>
            <a:r>
              <a:rPr lang="en-US" dirty="0" err="1" smtClean="0"/>
              <a:t>Investasi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r>
              <a:rPr lang="en-US" dirty="0" smtClean="0"/>
              <a:t> + Modal</a:t>
            </a:r>
          </a:p>
          <a:p>
            <a:pPr algn="ctr"/>
            <a:r>
              <a:rPr lang="en-US" dirty="0" err="1" smtClean="0"/>
              <a:t>Atau</a:t>
            </a:r>
            <a:endParaRPr lang="en-US" dirty="0" smtClean="0"/>
          </a:p>
          <a:p>
            <a:pPr algn="ctr"/>
            <a:r>
              <a:rPr lang="en-US" dirty="0" smtClean="0"/>
              <a:t>Asset = Liability + Dana </a:t>
            </a:r>
            <a:r>
              <a:rPr lang="en-US" dirty="0" err="1" smtClean="0"/>
              <a:t>Syirkah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r>
              <a:rPr lang="en-US" dirty="0" smtClean="0"/>
              <a:t> + Capital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Investasi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r>
              <a:rPr lang="en-US" dirty="0" smtClean="0"/>
              <a:t> /</a:t>
            </a:r>
            <a:br>
              <a:rPr lang="en-US" dirty="0" smtClean="0"/>
            </a:br>
            <a:r>
              <a:rPr lang="en-US" dirty="0" smtClean="0"/>
              <a:t>Dana </a:t>
            </a:r>
            <a:r>
              <a:rPr lang="en-US" dirty="0" err="1" smtClean="0"/>
              <a:t>syirkah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Dana </a:t>
            </a:r>
            <a:r>
              <a:rPr lang="en-US" sz="2400" dirty="0" err="1" smtClean="0"/>
              <a:t>syirkah</a:t>
            </a:r>
            <a:r>
              <a:rPr lang="en-US" sz="2400" dirty="0" smtClean="0"/>
              <a:t> </a:t>
            </a:r>
            <a:r>
              <a:rPr lang="en-US" sz="2400" dirty="0" err="1" smtClean="0"/>
              <a:t>temporer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investasi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pihak</a:t>
            </a:r>
            <a:r>
              <a:rPr lang="en-US" sz="2400" dirty="0" smtClean="0"/>
              <a:t> lain yang </a:t>
            </a:r>
            <a:r>
              <a:rPr lang="en-US" sz="2400" dirty="0" err="1" smtClean="0"/>
              <a:t>menyimpan</a:t>
            </a:r>
            <a:r>
              <a:rPr lang="en-US" sz="2400" dirty="0" smtClean="0"/>
              <a:t> </a:t>
            </a:r>
            <a:r>
              <a:rPr lang="en-US" sz="2400" dirty="0" err="1" smtClean="0"/>
              <a:t>dananya</a:t>
            </a:r>
            <a:r>
              <a:rPr lang="en-US" sz="2400" dirty="0" smtClean="0"/>
              <a:t> di bank </a:t>
            </a:r>
            <a:r>
              <a:rPr lang="en-US" sz="2400" dirty="0" err="1" smtClean="0"/>
              <a:t>syariah</a:t>
            </a:r>
            <a:r>
              <a:rPr lang="en-US" sz="2400" dirty="0" smtClean="0"/>
              <a:t> </a:t>
            </a:r>
            <a:r>
              <a:rPr lang="en-US" sz="2400" dirty="0" err="1" smtClean="0"/>
              <a:t>melalui</a:t>
            </a:r>
            <a:r>
              <a:rPr lang="en-US" sz="2400" dirty="0" smtClean="0"/>
              <a:t> </a:t>
            </a:r>
            <a:r>
              <a:rPr lang="en-US" sz="2400" dirty="0" err="1" smtClean="0"/>
              <a:t>produk</a:t>
            </a:r>
            <a:r>
              <a:rPr lang="en-US" sz="2400" dirty="0" smtClean="0"/>
              <a:t>  </a:t>
            </a:r>
            <a:r>
              <a:rPr lang="en-US" sz="2400" dirty="0" err="1" smtClean="0"/>
              <a:t>tabungan</a:t>
            </a:r>
            <a:r>
              <a:rPr lang="en-US" sz="2400" dirty="0" smtClean="0"/>
              <a:t> </a:t>
            </a:r>
            <a:r>
              <a:rPr lang="en-US" sz="2400" dirty="0" err="1" smtClean="0"/>
              <a:t>mudharabah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deposito</a:t>
            </a:r>
            <a:r>
              <a:rPr lang="en-US" sz="2400" dirty="0" smtClean="0"/>
              <a:t> </a:t>
            </a:r>
            <a:r>
              <a:rPr lang="en-US" sz="2400" dirty="0" err="1" smtClean="0"/>
              <a:t>mudharabah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err="1" smtClean="0"/>
              <a:t>Karakteristik</a:t>
            </a:r>
            <a:r>
              <a:rPr lang="en-US" sz="2400" dirty="0" smtClean="0"/>
              <a:t> </a:t>
            </a:r>
            <a:r>
              <a:rPr lang="en-US" sz="2400" dirty="0" err="1" smtClean="0"/>
              <a:t>investasi</a:t>
            </a:r>
            <a:r>
              <a:rPr lang="en-US" sz="2400" dirty="0" smtClean="0"/>
              <a:t> </a:t>
            </a:r>
            <a:r>
              <a:rPr lang="en-US" sz="2400" dirty="0" err="1" smtClean="0"/>
              <a:t>temporer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diartikan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MODAL, </a:t>
            </a:r>
            <a:r>
              <a:rPr lang="en-US" sz="2400" dirty="0" err="1" smtClean="0"/>
              <a:t>namun</a:t>
            </a:r>
            <a:r>
              <a:rPr lang="en-US" sz="2400" dirty="0" smtClean="0"/>
              <a:t> </a:t>
            </a:r>
            <a:r>
              <a:rPr lang="en-US" sz="2400" dirty="0" err="1" smtClean="0"/>
              <a:t>perbedaan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modal bank </a:t>
            </a:r>
            <a:r>
              <a:rPr lang="en-US" sz="2400" dirty="0" err="1" smtClean="0"/>
              <a:t>syariah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sisi</a:t>
            </a:r>
            <a:r>
              <a:rPr lang="en-US" sz="2400" dirty="0" smtClean="0"/>
              <a:t> </a:t>
            </a:r>
            <a:r>
              <a:rPr lang="en-US" sz="2400" dirty="0" err="1" smtClean="0"/>
              <a:t>durasi</a:t>
            </a:r>
            <a:r>
              <a:rPr lang="en-US" sz="2400" dirty="0" smtClean="0"/>
              <a:t>, yang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waktu</a:t>
            </a:r>
            <a:r>
              <a:rPr lang="en-US" sz="2400" dirty="0" smtClean="0"/>
              <a:t> </a:t>
            </a:r>
            <a:r>
              <a:rPr lang="en-US" sz="2400" dirty="0" err="1" smtClean="0"/>
              <a:t>tertentu</a:t>
            </a:r>
            <a:r>
              <a:rPr lang="en-US" sz="2400" dirty="0" smtClean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ditarik</a:t>
            </a:r>
            <a:r>
              <a:rPr lang="en-US" sz="2400" dirty="0" smtClean="0"/>
              <a:t> </a:t>
            </a:r>
            <a:r>
              <a:rPr lang="en-US" sz="2400" dirty="0" err="1" smtClean="0"/>
              <a:t>kembali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para </a:t>
            </a:r>
            <a:r>
              <a:rPr lang="en-US" sz="2400" dirty="0" err="1" smtClean="0"/>
              <a:t>pemiliknya</a:t>
            </a:r>
            <a:r>
              <a:rPr lang="en-US" sz="2400" dirty="0" smtClean="0"/>
              <a:t>, </a:t>
            </a:r>
            <a:r>
              <a:rPr lang="en-US" sz="2400" dirty="0" err="1" smtClean="0"/>
              <a:t>sesuai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kesepakatan</a:t>
            </a:r>
            <a:r>
              <a:rPr lang="en-US" sz="2400" dirty="0" smtClean="0"/>
              <a:t> </a:t>
            </a:r>
            <a:r>
              <a:rPr lang="en-US" sz="2400" dirty="0" err="1" smtClean="0"/>
              <a:t>akad</a:t>
            </a:r>
            <a:r>
              <a:rPr lang="en-US" sz="2400" dirty="0" smtClean="0"/>
              <a:t> </a:t>
            </a:r>
            <a:r>
              <a:rPr lang="en-US" sz="2400" dirty="0" err="1" smtClean="0"/>
              <a:t>mudharabah</a:t>
            </a:r>
            <a:r>
              <a:rPr lang="en-US" sz="2400" dirty="0" smtClean="0"/>
              <a:t> yang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disepakati</a:t>
            </a:r>
            <a:r>
              <a:rPr lang="en-US" sz="2400" dirty="0" smtClean="0"/>
              <a:t> </a:t>
            </a:r>
            <a:r>
              <a:rPr lang="en-US" sz="2400" dirty="0" err="1" smtClean="0"/>
              <a:t>bersama</a:t>
            </a:r>
            <a:r>
              <a:rPr lang="en-US" sz="2400" dirty="0" smtClean="0"/>
              <a:t>.</a:t>
            </a:r>
          </a:p>
          <a:p>
            <a:pPr algn="just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493818"/>
            <a:ext cx="8946541" cy="3754581"/>
          </a:xfrm>
        </p:spPr>
        <p:txBody>
          <a:bodyPr/>
          <a:lstStyle/>
          <a:p>
            <a:pPr algn="just"/>
            <a:r>
              <a:rPr lang="en-US" sz="2400" dirty="0"/>
              <a:t>Modal bank </a:t>
            </a:r>
            <a:r>
              <a:rPr lang="en-US" sz="2400" dirty="0" err="1"/>
              <a:t>syariah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kesatu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pemilik</a:t>
            </a:r>
            <a:r>
              <a:rPr lang="en-US" sz="2400" dirty="0"/>
              <a:t>, </a:t>
            </a:r>
            <a:r>
              <a:rPr lang="en-US" sz="2400" dirty="0" err="1"/>
              <a:t>sedangkan</a:t>
            </a:r>
            <a:r>
              <a:rPr lang="en-US" sz="2400" dirty="0"/>
              <a:t> modal </a:t>
            </a:r>
            <a:r>
              <a:rPr lang="en-US" sz="2400" dirty="0" err="1"/>
              <a:t>temporer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pihak</a:t>
            </a:r>
            <a:r>
              <a:rPr lang="en-US" sz="2400" dirty="0"/>
              <a:t> </a:t>
            </a:r>
            <a:r>
              <a:rPr lang="en-US" sz="2400" dirty="0" err="1"/>
              <a:t>kedua</a:t>
            </a:r>
            <a:r>
              <a:rPr lang="en-US" sz="2400" dirty="0"/>
              <a:t>/</a:t>
            </a:r>
            <a:r>
              <a:rPr lang="en-US" sz="2400" dirty="0" err="1"/>
              <a:t>pihak</a:t>
            </a:r>
            <a:r>
              <a:rPr lang="en-US" sz="2400" dirty="0"/>
              <a:t> lain</a:t>
            </a:r>
          </a:p>
          <a:p>
            <a:pPr algn="just"/>
            <a:r>
              <a:rPr lang="en-US" sz="2400" dirty="0" err="1"/>
              <a:t>Apabila</a:t>
            </a:r>
            <a:r>
              <a:rPr lang="en-US" sz="2400" dirty="0"/>
              <a:t> bank </a:t>
            </a:r>
            <a:r>
              <a:rPr lang="en-US" sz="2400" dirty="0" err="1"/>
              <a:t>syariah</a:t>
            </a:r>
            <a:r>
              <a:rPr lang="en-US" sz="2400" dirty="0"/>
              <a:t> </a:t>
            </a:r>
            <a:r>
              <a:rPr lang="en-US" sz="2400" dirty="0" err="1"/>
              <a:t>mengalami</a:t>
            </a:r>
            <a:r>
              <a:rPr lang="en-US" sz="2400" dirty="0"/>
              <a:t> </a:t>
            </a:r>
            <a:r>
              <a:rPr lang="en-US" sz="2400" dirty="0" err="1"/>
              <a:t>bangkrut</a:t>
            </a:r>
            <a:r>
              <a:rPr lang="en-US" sz="2400" dirty="0"/>
              <a:t>, </a:t>
            </a:r>
            <a:r>
              <a:rPr lang="en-US" sz="2400" dirty="0" err="1"/>
              <a:t>pemilik</a:t>
            </a:r>
            <a:r>
              <a:rPr lang="en-US" sz="2400" dirty="0"/>
              <a:t> </a:t>
            </a:r>
            <a:r>
              <a:rPr lang="en-US" sz="2400" dirty="0" err="1"/>
              <a:t>dana</a:t>
            </a:r>
            <a:r>
              <a:rPr lang="en-US" sz="2400" dirty="0"/>
              <a:t> </a:t>
            </a:r>
            <a:r>
              <a:rPr lang="en-US" sz="2400" dirty="0" err="1"/>
              <a:t>temporer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dijamin</a:t>
            </a:r>
            <a:r>
              <a:rPr lang="en-US" sz="2400" dirty="0"/>
              <a:t> </a:t>
            </a:r>
            <a:r>
              <a:rPr lang="en-US" sz="2400" dirty="0" err="1"/>
              <a:t>pengembalian</a:t>
            </a:r>
            <a:r>
              <a:rPr lang="en-US" sz="2400" dirty="0"/>
              <a:t> </a:t>
            </a:r>
            <a:r>
              <a:rPr lang="en-US" sz="2400" dirty="0" err="1"/>
              <a:t>modalnya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 err="1"/>
              <a:t>Demikian</a:t>
            </a:r>
            <a:r>
              <a:rPr lang="en-US" sz="2400" dirty="0"/>
              <a:t> pula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mudharabah</a:t>
            </a:r>
            <a:r>
              <a:rPr lang="en-US" sz="2400" dirty="0"/>
              <a:t> </a:t>
            </a:r>
            <a:r>
              <a:rPr lang="en-US" sz="2400" dirty="0" err="1"/>
              <a:t>pembiayaan</a:t>
            </a:r>
            <a:r>
              <a:rPr lang="en-US" sz="2400" dirty="0"/>
              <a:t>, </a:t>
            </a:r>
            <a:r>
              <a:rPr lang="en-US" sz="2400" dirty="0" err="1"/>
              <a:t>apabila</a:t>
            </a:r>
            <a:r>
              <a:rPr lang="en-US" sz="2400" dirty="0"/>
              <a:t> </a:t>
            </a:r>
            <a:r>
              <a:rPr lang="en-US" sz="2400" dirty="0" err="1"/>
              <a:t>peminjam</a:t>
            </a:r>
            <a:r>
              <a:rPr lang="en-US" sz="2400" dirty="0"/>
              <a:t> </a:t>
            </a:r>
            <a:r>
              <a:rPr lang="en-US" sz="2400" dirty="0" err="1"/>
              <a:t>mengalami</a:t>
            </a:r>
            <a:r>
              <a:rPr lang="en-US" sz="2400" dirty="0"/>
              <a:t> </a:t>
            </a:r>
            <a:r>
              <a:rPr lang="en-US" sz="2400" dirty="0" err="1"/>
              <a:t>bangkrut</a:t>
            </a:r>
            <a:r>
              <a:rPr lang="en-US" sz="2400" dirty="0"/>
              <a:t>, bank </a:t>
            </a:r>
            <a:r>
              <a:rPr lang="en-US" sz="2400" dirty="0" err="1"/>
              <a:t>syariah</a:t>
            </a:r>
            <a:r>
              <a:rPr lang="en-US" sz="2400" dirty="0"/>
              <a:t> </a:t>
            </a:r>
            <a:r>
              <a:rPr lang="en-US" sz="2400" dirty="0" err="1"/>
              <a:t>seharusnya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mendapat</a:t>
            </a:r>
            <a:r>
              <a:rPr lang="en-US" sz="2400" dirty="0"/>
              <a:t> </a:t>
            </a:r>
            <a:r>
              <a:rPr lang="en-US" sz="2400" dirty="0" err="1"/>
              <a:t>pengembalian</a:t>
            </a:r>
            <a:r>
              <a:rPr lang="en-US" sz="2400" dirty="0"/>
              <a:t> </a:t>
            </a:r>
            <a:r>
              <a:rPr lang="en-US" sz="2400" dirty="0" err="1"/>
              <a:t>dana</a:t>
            </a:r>
            <a:r>
              <a:rPr lang="en-US" sz="2400" dirty="0"/>
              <a:t> </a:t>
            </a:r>
            <a:r>
              <a:rPr lang="en-US" sz="2400" dirty="0" err="1"/>
              <a:t>pinjamannya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Investasi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r>
              <a:rPr lang="en-US" dirty="0" smtClean="0"/>
              <a:t> /</a:t>
            </a:r>
            <a:br>
              <a:rPr lang="en-US" dirty="0" smtClean="0"/>
            </a:br>
            <a:r>
              <a:rPr lang="en-US" dirty="0" smtClean="0"/>
              <a:t>Dana </a:t>
            </a:r>
            <a:r>
              <a:rPr lang="en-US" dirty="0" err="1" smtClean="0"/>
              <a:t>syirkah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z="3600" b="1" dirty="0"/>
              <a:t>Laporan Posisi Keuangan</a:t>
            </a:r>
            <a:endParaRPr lang="en-US" altLang="id-ID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43000"/>
            <a:ext cx="8763000" cy="54864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181600" y="4876800"/>
            <a:ext cx="2514600" cy="83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altLang="id-ID" sz="1800" i="1" dirty="0">
                <a:solidFill>
                  <a:srgbClr val="FF0000"/>
                </a:solidFill>
              </a:rPr>
              <a:t>(PSAK 105 Akuntansi Mudharabah)</a:t>
            </a:r>
            <a:endParaRPr lang="en-US" altLang="id-ID" sz="1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695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d-ID" altLang="id-ID" sz="3600" b="1" dirty="0" smtClean="0"/>
              <a:t>Neraca</a:t>
            </a:r>
            <a:endParaRPr lang="en-US" altLang="id-ID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09" y="1065468"/>
            <a:ext cx="9044382" cy="54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47924"/>
            <a:ext cx="9404723" cy="838201"/>
          </a:xfrm>
        </p:spPr>
        <p:txBody>
          <a:bodyPr/>
          <a:lstStyle/>
          <a:p>
            <a:r>
              <a:rPr lang="en-US" dirty="0" err="1"/>
              <a:t>L</a:t>
            </a:r>
            <a:r>
              <a:rPr lang="en-US" dirty="0" err="1" smtClean="0"/>
              <a:t>aba</a:t>
            </a:r>
            <a:r>
              <a:rPr lang="en-US" dirty="0" smtClean="0"/>
              <a:t> </a:t>
            </a:r>
            <a:r>
              <a:rPr lang="en-US" dirty="0" err="1" smtClean="0"/>
              <a:t>rugi</a:t>
            </a:r>
            <a:endParaRPr lang="en-US" dirty="0"/>
          </a:p>
        </p:txBody>
      </p:sp>
      <p:pic>
        <p:nvPicPr>
          <p:cNvPr id="1026" name="Picture 2" descr="https://i2.wp.com/akuntansikeuangan.com/wp-content/uploads/2016/08/laporan-laba-rugi.png?fit=451%2C695&amp;ssl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420" y="1030661"/>
            <a:ext cx="4377927" cy="571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3706</TotalTime>
  <Words>1220</Words>
  <Application>Microsoft Macintosh PowerPoint</Application>
  <PresentationFormat>Widescreen</PresentationFormat>
  <Paragraphs>200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Century Gothic</vt:lpstr>
      <vt:lpstr>Wingdings 3</vt:lpstr>
      <vt:lpstr>Arial</vt:lpstr>
      <vt:lpstr>Ion</vt:lpstr>
      <vt:lpstr>Laporan Keuangan  Bank Syariah</vt:lpstr>
      <vt:lpstr>Komponen Laporan Keuangan</vt:lpstr>
      <vt:lpstr>Acuan Penyusunan</vt:lpstr>
      <vt:lpstr>Persamaan akuntansi dasar Bank Syariah</vt:lpstr>
      <vt:lpstr>Investasi temporer / Dana syirkah temporer</vt:lpstr>
      <vt:lpstr>Investasi temporer / Dana syirkah temporer</vt:lpstr>
      <vt:lpstr>Laporan Posisi Keuangan</vt:lpstr>
      <vt:lpstr>Neraca</vt:lpstr>
      <vt:lpstr>Laba rugi</vt:lpstr>
      <vt:lpstr>PowerPoint Presentation</vt:lpstr>
      <vt:lpstr>Laporan sumber dan penyaluran dana zakat</vt:lpstr>
      <vt:lpstr>Laporan Sumber dan Penggunaan Dana Kebajikan</vt:lpstr>
      <vt:lpstr>Penilaian Kesehatan Bank Syariah </vt:lpstr>
      <vt:lpstr>Pendahuluan</vt:lpstr>
      <vt:lpstr>Penilaian Kesehatan Bank</vt:lpstr>
      <vt:lpstr>Penilaian Kesehatan Bank</vt:lpstr>
      <vt:lpstr>Penilaian Kesehatan Bank</vt:lpstr>
      <vt:lpstr>Indikator tingkat kesehatan bank</vt:lpstr>
      <vt:lpstr>Perkembangan indikator penilaian tingkat kesehatan bank</vt:lpstr>
      <vt:lpstr>Indikator  Penilaian Kesehatan Bank</vt:lpstr>
      <vt:lpstr>Indikator  Penilaian Kesehatan Bank</vt:lpstr>
      <vt:lpstr>CAPITAL</vt:lpstr>
      <vt:lpstr>CAPITAL</vt:lpstr>
      <vt:lpstr>ASSET QUALITY</vt:lpstr>
      <vt:lpstr>ASSET QUALITY</vt:lpstr>
      <vt:lpstr>MANAJEMEN</vt:lpstr>
      <vt:lpstr>Earning</vt:lpstr>
      <vt:lpstr>Earning</vt:lpstr>
      <vt:lpstr>Liquidity</vt:lpstr>
      <vt:lpstr>Liquidity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Keuangan Syariah</dc:title>
  <dc:creator>Microsoft Office User</dc:creator>
  <cp:lastModifiedBy>Microsoft Office User</cp:lastModifiedBy>
  <cp:revision>41</cp:revision>
  <dcterms:created xsi:type="dcterms:W3CDTF">2020-10-18T09:21:00Z</dcterms:created>
  <dcterms:modified xsi:type="dcterms:W3CDTF">2021-08-17T10:22:34Z</dcterms:modified>
</cp:coreProperties>
</file>